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1" r:id="rId1"/>
  </p:sldMasterIdLst>
  <p:notesMasterIdLst>
    <p:notesMasterId r:id="rId62"/>
  </p:notesMasterIdLst>
  <p:sldIdLst>
    <p:sldId id="256" r:id="rId2"/>
    <p:sldId id="672" r:id="rId3"/>
    <p:sldId id="673" r:id="rId4"/>
    <p:sldId id="666" r:id="rId5"/>
    <p:sldId id="667" r:id="rId6"/>
    <p:sldId id="668" r:id="rId7"/>
    <p:sldId id="669" r:id="rId8"/>
    <p:sldId id="681" r:id="rId9"/>
    <p:sldId id="682" r:id="rId10"/>
    <p:sldId id="683" r:id="rId11"/>
    <p:sldId id="670" r:id="rId12"/>
    <p:sldId id="674" r:id="rId13"/>
    <p:sldId id="684" r:id="rId14"/>
    <p:sldId id="685" r:id="rId15"/>
    <p:sldId id="675" r:id="rId16"/>
    <p:sldId id="690" r:id="rId17"/>
    <p:sldId id="676" r:id="rId18"/>
    <p:sldId id="688" r:id="rId19"/>
    <p:sldId id="689" r:id="rId20"/>
    <p:sldId id="677" r:id="rId21"/>
    <p:sldId id="686" r:id="rId22"/>
    <p:sldId id="687" r:id="rId23"/>
    <p:sldId id="678" r:id="rId24"/>
    <p:sldId id="691" r:id="rId25"/>
    <p:sldId id="679" r:id="rId26"/>
    <p:sldId id="413" r:id="rId27"/>
    <p:sldId id="420" r:id="rId28"/>
    <p:sldId id="411" r:id="rId29"/>
    <p:sldId id="414" r:id="rId30"/>
    <p:sldId id="417" r:id="rId31"/>
    <p:sldId id="418" r:id="rId32"/>
    <p:sldId id="416" r:id="rId33"/>
    <p:sldId id="447" r:id="rId34"/>
    <p:sldId id="421" r:id="rId35"/>
    <p:sldId id="424" r:id="rId36"/>
    <p:sldId id="425" r:id="rId37"/>
    <p:sldId id="426" r:id="rId38"/>
    <p:sldId id="427" r:id="rId39"/>
    <p:sldId id="429" r:id="rId40"/>
    <p:sldId id="431" r:id="rId41"/>
    <p:sldId id="432" r:id="rId42"/>
    <p:sldId id="434" r:id="rId43"/>
    <p:sldId id="435" r:id="rId44"/>
    <p:sldId id="422" r:id="rId45"/>
    <p:sldId id="441" r:id="rId46"/>
    <p:sldId id="423" r:id="rId47"/>
    <p:sldId id="437" r:id="rId48"/>
    <p:sldId id="444" r:id="rId49"/>
    <p:sldId id="442" r:id="rId50"/>
    <p:sldId id="445" r:id="rId51"/>
    <p:sldId id="438" r:id="rId52"/>
    <p:sldId id="443" r:id="rId53"/>
    <p:sldId id="446" r:id="rId54"/>
    <p:sldId id="449" r:id="rId55"/>
    <p:sldId id="450" r:id="rId56"/>
    <p:sldId id="453" r:id="rId57"/>
    <p:sldId id="454" r:id="rId58"/>
    <p:sldId id="692" r:id="rId59"/>
    <p:sldId id="680" r:id="rId60"/>
    <p:sldId id="671" r:id="rId61"/>
  </p:sldIdLst>
  <p:sldSz cx="9144000" cy="6858000" type="screen4x3"/>
  <p:notesSz cx="7315200" cy="96012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5"/>
    <p:restoredTop sz="87017"/>
  </p:normalViewPr>
  <p:slideViewPr>
    <p:cSldViewPr snapToGrid="0">
      <p:cViewPr varScale="1">
        <p:scale>
          <a:sx n="109" d="100"/>
          <a:sy n="109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16CDC-3DCD-A044-A865-4FF8E53FAC04}" type="datetimeFigureOut">
              <a:rPr lang="en-IT" smtClean="0"/>
              <a:t>11/12/24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EC2B8-7745-6548-8B3D-0C79CBFF71D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1230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6">
            <a:extLst>
              <a:ext uri="{FF2B5EF4-FFF2-40B4-BE49-F238E27FC236}">
                <a16:creationId xmlns:a16="http://schemas.microsoft.com/office/drawing/2014/main" id="{EF376036-B74A-937B-5D01-A67A4293F8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IT" sz="1300">
                <a:solidFill>
                  <a:srgbClr val="000066"/>
                </a:solidFill>
              </a:rPr>
              <a:t>© SE, People, Hans van Vliet</a:t>
            </a:r>
          </a:p>
        </p:txBody>
      </p:sp>
      <p:sp>
        <p:nvSpPr>
          <p:cNvPr id="10242" name="Rectangle 7">
            <a:extLst>
              <a:ext uri="{FF2B5EF4-FFF2-40B4-BE49-F238E27FC236}">
                <a16:creationId xmlns:a16="http://schemas.microsoft.com/office/drawing/2014/main" id="{8A8A0713-11EF-A3E7-1280-C81537111B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20BA3A-286A-7C49-AAE7-779F3CAD4E28}" type="slidenum">
              <a:rPr lang="nl-NL" altLang="en-IT" sz="1300">
                <a:solidFill>
                  <a:srgbClr val="000066"/>
                </a:solidFill>
              </a:rPr>
              <a:pPr/>
              <a:t>4</a:t>
            </a:fld>
            <a:endParaRPr lang="nl-NL" altLang="en-IT" sz="1300">
              <a:solidFill>
                <a:srgbClr val="000066"/>
              </a:solidFill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C5D4F48-88DE-CA04-5B42-5B0CBE6472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AD2225B-6040-4046-AEB9-3EDF2F863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4562475"/>
            <a:ext cx="5359400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IT" dirty="0">
                <a:latin typeface="Arial" panose="020B0604020202020204" pitchFamily="34" charset="0"/>
              </a:rPr>
              <a:t>Simple: few bosses, many workers. The bosses use direct supervision. Often in small organizations.</a:t>
            </a:r>
          </a:p>
          <a:p>
            <a:pPr eaLnBrk="1" hangingPunct="1">
              <a:buFontTx/>
              <a:buChar char="•"/>
            </a:pPr>
            <a:r>
              <a:rPr lang="en-US" altLang="en-IT" dirty="0">
                <a:latin typeface="Arial" panose="020B0604020202020204" pitchFamily="34" charset="0"/>
              </a:rPr>
              <a:t>Machine bureaucracy: work is completely specified. Assembly lines. Little training, much specialization.</a:t>
            </a:r>
          </a:p>
          <a:p>
            <a:pPr eaLnBrk="1" hangingPunct="1">
              <a:buFontTx/>
              <a:buChar char="•"/>
            </a:pPr>
            <a:r>
              <a:rPr lang="en-US" altLang="en-IT" dirty="0">
                <a:latin typeface="Arial" panose="020B0604020202020204" pitchFamily="34" charset="0"/>
              </a:rPr>
              <a:t>Divisionalized form: each division has freedom to reach goals. Control is by regularly measuring the performance of the division.</a:t>
            </a:r>
          </a:p>
          <a:p>
            <a:pPr eaLnBrk="1" hangingPunct="1">
              <a:buFontTx/>
              <a:buChar char="•"/>
            </a:pPr>
            <a:r>
              <a:rPr lang="en-US" altLang="en-IT" dirty="0">
                <a:latin typeface="Arial" panose="020B0604020202020204" pitchFamily="34" charset="0"/>
              </a:rPr>
              <a:t>Professional bureaucracy: skilled professionals are given autonomy, as in hospitals.</a:t>
            </a:r>
          </a:p>
          <a:p>
            <a:pPr eaLnBrk="1" hangingPunct="1">
              <a:buFontTx/>
              <a:buChar char="•"/>
            </a:pPr>
            <a:r>
              <a:rPr lang="en-US" altLang="en-IT" dirty="0">
                <a:latin typeface="Arial" panose="020B0604020202020204" pitchFamily="34" charset="0"/>
              </a:rPr>
              <a:t>Adhocracy: a group of colleagues has to carry out a complex job.</a:t>
            </a:r>
          </a:p>
          <a:p>
            <a:pPr eaLnBrk="1" hangingPunct="1">
              <a:buFontTx/>
              <a:buChar char="•"/>
            </a:pPr>
            <a:endParaRPr lang="en-US" altLang="en-IT" dirty="0">
              <a:latin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IT" dirty="0">
                <a:latin typeface="Arial" panose="020B0604020202020204" pitchFamily="34" charset="0"/>
              </a:rPr>
              <a:t>These are obviously extremes.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churn is defined as lines added, modified or deleted to a file from one version to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1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churn is defined as lines added, modified or deleted to a file from one version to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1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churn is defined as lines added, modified or deleted to a file from one version to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than half</a:t>
            </a:r>
            <a:r>
              <a:rPr lang="en-US" baseline="0" dirty="0"/>
              <a:t> of the people in either org., then you’re asking for trouble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5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churn is defined as lines added, modified or deleted to a file from one version to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than half</a:t>
            </a:r>
            <a:r>
              <a:rPr lang="en-US" baseline="0" dirty="0"/>
              <a:t> of the people in either org., then you’re asking for trouble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55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6">
            <a:extLst>
              <a:ext uri="{FF2B5EF4-FFF2-40B4-BE49-F238E27FC236}">
                <a16:creationId xmlns:a16="http://schemas.microsoft.com/office/drawing/2014/main" id="{C33DB3AD-F19B-C920-40CB-1867FAD69EF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IT" sz="1300">
                <a:solidFill>
                  <a:srgbClr val="000066"/>
                </a:solidFill>
              </a:rPr>
              <a:t>© SE, People, Hans van Vliet</a:t>
            </a: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2B584097-FC23-F405-2BF8-C139FD3F3E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A5C31D-F4CB-B04A-9467-48999301879D}" type="slidenum">
              <a:rPr lang="nl-NL" altLang="en-IT" sz="1300">
                <a:solidFill>
                  <a:srgbClr val="000066"/>
                </a:solidFill>
              </a:rPr>
              <a:pPr/>
              <a:t>60</a:t>
            </a:fld>
            <a:endParaRPr lang="nl-NL" altLang="en-IT" sz="1300">
              <a:solidFill>
                <a:srgbClr val="000066"/>
              </a:solidFill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222C8AB-9B59-F4A1-5B89-9FD03D2D0D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888E13B6-7F94-7210-11DB-2B39C626B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4562475"/>
            <a:ext cx="5359400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 - the best people are a bargain</a:t>
            </a: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 - fit tasks to people: in particular, make sure that technical people have career paths as well</a:t>
            </a: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 - help people: avoid the reverse Peter Principle: people rise within an organization until they become indispensible, e.g. a programmer who is the only one who knows everything about a particular system. And the Paul Principle: people rise to a level at which their expertise becomes obsolete.</a:t>
            </a:r>
          </a:p>
        </p:txBody>
      </p:sp>
    </p:spTree>
    <p:extLst>
      <p:ext uri="{BB962C8B-B14F-4D97-AF65-F5344CB8AC3E}">
        <p14:creationId xmlns:p14="http://schemas.microsoft.com/office/powerpoint/2010/main" val="93346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6">
            <a:extLst>
              <a:ext uri="{FF2B5EF4-FFF2-40B4-BE49-F238E27FC236}">
                <a16:creationId xmlns:a16="http://schemas.microsoft.com/office/drawing/2014/main" id="{7C17FA4C-9807-857B-D92A-D04682FE10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IT" sz="1300">
                <a:solidFill>
                  <a:srgbClr val="000066"/>
                </a:solidFill>
              </a:rPr>
              <a:t>© SE, People, Hans van Vliet</a:t>
            </a:r>
          </a:p>
        </p:txBody>
      </p:sp>
      <p:sp>
        <p:nvSpPr>
          <p:cNvPr id="12290" name="Rectangle 7">
            <a:extLst>
              <a:ext uri="{FF2B5EF4-FFF2-40B4-BE49-F238E27FC236}">
                <a16:creationId xmlns:a16="http://schemas.microsoft.com/office/drawing/2014/main" id="{32A94C38-7E6E-2C4F-A854-041B3D71E3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5FF0D5-5896-754C-927A-75219A444266}" type="slidenum">
              <a:rPr lang="nl-NL" altLang="en-IT" sz="1300">
                <a:solidFill>
                  <a:srgbClr val="000066"/>
                </a:solidFill>
              </a:rPr>
              <a:pPr/>
              <a:t>5</a:t>
            </a:fld>
            <a:endParaRPr lang="nl-NL" altLang="en-IT" sz="1300">
              <a:solidFill>
                <a:srgbClr val="000066"/>
              </a:solidFill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D407F00A-DF83-A89E-B2B6-1598639880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C135CB74-4407-EBD6-EDEB-12D54ADA83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4562475"/>
            <a:ext cx="5359400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And these forces then easily clash.</a:t>
            </a:r>
          </a:p>
          <a:p>
            <a:pPr eaLnBrk="1" hangingPunct="1"/>
            <a:endParaRPr lang="en-US" altLang="en-IT">
              <a:latin typeface="Arial" panose="020B0604020202020204" pitchFamily="34" charset="0"/>
            </a:endParaRP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See also the London Ambulance Service debacle.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6">
            <a:extLst>
              <a:ext uri="{FF2B5EF4-FFF2-40B4-BE49-F238E27FC236}">
                <a16:creationId xmlns:a16="http://schemas.microsoft.com/office/drawing/2014/main" id="{6E92B911-B1DC-EF56-21EC-96A05B5DB35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IT" sz="1300">
                <a:solidFill>
                  <a:srgbClr val="000066"/>
                </a:solidFill>
              </a:rPr>
              <a:t>© SE, People, Hans van Vliet</a:t>
            </a: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2D8643D4-AABC-BD79-769B-25C4C1FA2F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144FB7-FAFD-8A44-BC9D-96C189D326E9}" type="slidenum">
              <a:rPr lang="nl-NL" altLang="en-IT" sz="1300">
                <a:solidFill>
                  <a:srgbClr val="000066"/>
                </a:solidFill>
              </a:rPr>
              <a:pPr/>
              <a:t>6</a:t>
            </a:fld>
            <a:endParaRPr lang="nl-NL" altLang="en-IT" sz="1300">
              <a:solidFill>
                <a:srgbClr val="000066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D5C775A5-A20C-2B11-1BE3-395B510F46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0C367F62-AEFA-1778-F83A-BBC8FCFF0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4562475"/>
            <a:ext cx="5359400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Separation style: suited for routine work; efficiency is central theme. Management is bureaucratic. Looks like Mintzberg’s coordination through standardization of work processes style</a:t>
            </a:r>
          </a:p>
          <a:p>
            <a:pPr eaLnBrk="1" hangingPunct="1"/>
            <a:endParaRPr lang="en-US" altLang="en-IT">
              <a:latin typeface="Arial" panose="020B0604020202020204" pitchFamily="34" charset="0"/>
            </a:endParaRP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Relation style: effective where people have to be motivated. Tasks are bound to individuals. Work is innovative. Looks like mutual adjustment scheme</a:t>
            </a:r>
          </a:p>
          <a:p>
            <a:pPr eaLnBrk="1" hangingPunct="1"/>
            <a:endParaRPr lang="en-US" altLang="en-IT">
              <a:latin typeface="Arial" panose="020B0604020202020204" pitchFamily="34" charset="0"/>
            </a:endParaRP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Commitment style: effective when work is done under pressure. Decisions making is not done in meetings; decisions are implied by shared vision of the team. Fits professional bureaucracy.</a:t>
            </a:r>
          </a:p>
          <a:p>
            <a:pPr eaLnBrk="1" hangingPunct="1"/>
            <a:endParaRPr lang="en-US" altLang="en-IT">
              <a:latin typeface="Arial" panose="020B0604020202020204" pitchFamily="34" charset="0"/>
            </a:endParaRP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Integration style: fits when result is uncertain. Work is explorative. Manager has to stimulate and motivate. Looks like mutual adjustment too.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6">
            <a:extLst>
              <a:ext uri="{FF2B5EF4-FFF2-40B4-BE49-F238E27FC236}">
                <a16:creationId xmlns:a16="http://schemas.microsoft.com/office/drawing/2014/main" id="{5282C8B0-B21A-BD99-BF7E-6A0FFBD0A75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IT" sz="1300">
                <a:solidFill>
                  <a:srgbClr val="000066"/>
                </a:solidFill>
              </a:rPr>
              <a:t>© SE, People, Hans van Vliet</a:t>
            </a:r>
          </a:p>
        </p:txBody>
      </p:sp>
      <p:sp>
        <p:nvSpPr>
          <p:cNvPr id="16386" name="Rectangle 7">
            <a:extLst>
              <a:ext uri="{FF2B5EF4-FFF2-40B4-BE49-F238E27FC236}">
                <a16:creationId xmlns:a16="http://schemas.microsoft.com/office/drawing/2014/main" id="{BAB5D6A5-5766-FBEC-C19C-6CEE8708F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89F051-A331-7D44-8483-6605310AA31A}" type="slidenum">
              <a:rPr lang="nl-NL" altLang="en-IT" sz="1300">
                <a:solidFill>
                  <a:srgbClr val="000066"/>
                </a:solidFill>
              </a:rPr>
              <a:pPr/>
              <a:t>7</a:t>
            </a:fld>
            <a:endParaRPr lang="nl-NL" altLang="en-IT" sz="1300">
              <a:solidFill>
                <a:srgbClr val="000066"/>
              </a:solidFill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F6AF0E0-1940-31F6-70E2-5CC635E042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6350" y="654050"/>
            <a:ext cx="4800600" cy="360045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D537492F-5711-156C-EA7E-F78D77C70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4562475"/>
            <a:ext cx="5359400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For example, a fresh graduate may have high task maturity and low relation maturity. His introduction into a skilled team may then warrant some guidance.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>
            <a:extLst>
              <a:ext uri="{FF2B5EF4-FFF2-40B4-BE49-F238E27FC236}">
                <a16:creationId xmlns:a16="http://schemas.microsoft.com/office/drawing/2014/main" id="{AB2938D4-5B1E-3432-A142-7E16D63A6A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IT" sz="1300">
                <a:solidFill>
                  <a:srgbClr val="000066"/>
                </a:solidFill>
              </a:rPr>
              <a:t>© SE, People, Hans van Vliet</a:t>
            </a:r>
          </a:p>
        </p:txBody>
      </p:sp>
      <p:sp>
        <p:nvSpPr>
          <p:cNvPr id="18434" name="Rectangle 7">
            <a:extLst>
              <a:ext uri="{FF2B5EF4-FFF2-40B4-BE49-F238E27FC236}">
                <a16:creationId xmlns:a16="http://schemas.microsoft.com/office/drawing/2014/main" id="{C75E9E02-5494-CE3C-1114-A787434F7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A3BAA5-72F8-D840-A03D-20F4E3BBB191}" type="slidenum">
              <a:rPr lang="nl-NL" altLang="en-IT" sz="1300">
                <a:solidFill>
                  <a:srgbClr val="000066"/>
                </a:solidFill>
              </a:rPr>
              <a:pPr/>
              <a:t>11</a:t>
            </a:fld>
            <a:endParaRPr lang="nl-NL" altLang="en-IT" sz="1300">
              <a:solidFill>
                <a:srgbClr val="000066"/>
              </a:solidFill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4CD3D44-2344-9E29-19FE-488404460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A221AB6-67C1-AC25-85D2-C993C14C18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7900" y="4562475"/>
            <a:ext cx="5359400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The first two (hierarchical and matrix) are traditional team organizations, and not specific to software development.</a:t>
            </a: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The latter three are quite specific to s.d.</a:t>
            </a:r>
          </a:p>
          <a:p>
            <a:pPr eaLnBrk="1" hangingPunct="1"/>
            <a:endParaRPr lang="en-US" altLang="en-IT">
              <a:latin typeface="Arial" panose="020B0604020202020204" pitchFamily="34" charset="0"/>
            </a:endParaRP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Chief programmer team was fashionable for a while; originated within IBM. The chief programmer is the first amongst his pals.</a:t>
            </a: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SWAT = Skilled Team with Advanced Tools. Goes with RAD -- Rapid Application Development. The team quickly builds a series of prototypes.</a:t>
            </a: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Open Structured Team is from Constantine. Looks like chief programmer team, with a few more rules.</a:t>
            </a:r>
          </a:p>
          <a:p>
            <a:pPr eaLnBrk="1" hangingPunct="1"/>
            <a:endParaRPr lang="en-US" altLang="en-IT">
              <a:latin typeface="Arial" panose="020B0604020202020204" pitchFamily="34" charset="0"/>
            </a:endParaRPr>
          </a:p>
          <a:p>
            <a:pPr eaLnBrk="1" hangingPunct="1"/>
            <a:r>
              <a:rPr lang="en-US" altLang="en-IT">
                <a:latin typeface="Arial" panose="020B0604020202020204" pitchFamily="34" charset="0"/>
              </a:rPr>
              <a:t>XP: Extreme Programming, the latest fad.</a:t>
            </a:r>
          </a:p>
          <a:p>
            <a:pPr eaLnBrk="1" hangingPunct="1"/>
            <a:endParaRPr lang="en-US" altLang="en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43C5A-F195-C044-B93E-9ADC508469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7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DC278-3ACA-A44D-B44E-00DFA4EC2A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3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is social debt? The extra, unforeseen project cost </a:t>
            </a:r>
            <a:r>
              <a:rPr lang="en-US" baseline="0" dirty="0"/>
              <a:t>connected to a sub-optimal community layout, caused by sub-optimal socio-technical decisions.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DC278-3ACA-A44D-B44E-00DFA4EC2A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churn is defined as lines added, modified or deleted to a file from one version to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5469-1A7A-672A-7231-ED94E70FC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88562-8125-321C-66C6-4000374D3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2FAB0-3D77-5475-40CF-3EC2AB54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97EEE-D9AA-A54B-A1C5-A28E88C5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E89D6-7DE5-2F45-1CF8-E965B668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58E1-ADE4-F04B-B5B1-5DF8A81BA7F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4542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A0A1-BCB4-C0EC-0F5B-29825E51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08AD6-2042-421E-FC22-7586BA43D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B6C91-36F3-F7EC-DFC1-FA6A0001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68D89-5E8E-8121-1121-D0B88DED3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68060-AEEC-73E6-9667-B311951A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92455358-308E-D244-A4B6-B93739CCAC70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7A7A7C-0B96-5214-07F8-1042D009F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3A645-C6B1-CE38-92EF-34A577E6A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6EAEF-C652-29DF-A960-600DB2F9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1479E-B77A-D00C-7CCF-B4B771EA1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B8112-6334-D5E1-7711-B93ECB86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9321FBA7-F547-184F-BC32-FD05FF3CF45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8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98638"/>
            <a:ext cx="3846513" cy="43672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4713" y="1798638"/>
            <a:ext cx="3848100" cy="21066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4713" y="4057650"/>
            <a:ext cx="3848100" cy="210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BC06F-A162-D918-1ADD-AC7E73A45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en-IT"/>
              <a:t>SE, People, Hans van Vliet,  ©2008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EE11C-C9E7-04B2-3AA4-90D2A6BFD6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795F0-7A36-0644-9A41-715320888589}" type="slidenum">
              <a:rPr lang="nl-NL" altLang="en-IT"/>
              <a:pPr>
                <a:defRPr/>
              </a:pPr>
              <a:t>‹#›</a:t>
            </a:fld>
            <a:endParaRPr lang="nl-NL" altLang="en-IT"/>
          </a:p>
        </p:txBody>
      </p:sp>
    </p:spTree>
    <p:extLst>
      <p:ext uri="{BB962C8B-B14F-4D97-AF65-F5344CB8AC3E}">
        <p14:creationId xmlns:p14="http://schemas.microsoft.com/office/powerpoint/2010/main" val="241187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0FAD-3085-9F1C-D052-696357AB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F31E-8B57-D1FF-7505-614EDAAC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4206C-3FC5-6F79-425B-1AF8A12D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83482-AD64-52D6-07E3-05EB2832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19298-7A5C-D9E2-D184-BADC55CB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8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EE16-2006-696B-A1AC-428615D3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332EC-3BC3-36BA-7F63-DF9A94A9F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60336-ADF8-D0A5-F0B4-73CE7E5C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8FB7C-01D9-35AB-974D-BFC0F888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BA6EE-ECBC-9DA6-911A-B7ACBB2E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DD7B5FF6-491A-964E-93AB-D57DBC5C53F8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2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6993-3181-077F-30D1-EE35DEAB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0F64C-6C40-3C2B-8030-A71E4EB29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1D21B-5384-81BD-C422-7A98AB6F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E8BBF-70CC-A39C-A5F9-54680BAC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B5AF7-AD5F-60B1-6BBC-ED436E7E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EB7FF-B2C0-1B58-76FB-853D8B44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3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09E6-B152-6948-D3C3-311AD9F6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92D2-4F5B-3276-C99B-1C064C0F9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2CC43-DECE-956E-570A-B744692E3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CDF381-C308-F2C9-BC1E-F3C387739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8D6F7-DD1D-024C-D373-00F753C4F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A9059-D19A-3B33-4FB5-444DC7AA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D7866A-0799-5EC6-FC00-AD99DE5A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0F485-83A4-0D38-AF84-CFE91D8B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2634852D-7B20-6846-A279-78A029B7513C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2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F6BC-DDC0-2E7B-469D-14824C30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08E93-C04B-917A-1EE3-03DAB20C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8D4E7-38B5-6CAA-9837-F5AAC712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E2A93-853C-889B-6B56-93A6E6B7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845BFE-1A8E-E1D0-2553-2231A665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5A43-A41C-0A42-F7C0-FA76A900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47A31-F65C-2A8D-AF6E-FD089CAE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5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2FDA-2727-7621-B9B3-B21F5FBC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D253-B535-F394-B0D9-5494AB653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EF986-AD3C-4336-12EC-6153B7E16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4C083-E8EF-FCF8-2C73-2D66995D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A8578-29E4-3E15-B850-7EFA4332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75424-B10F-BAF4-A5D3-B3A1083E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699C865C-6739-4A42-AD40-FB1D738BA4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8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3B76-7857-BDD6-B9FE-5EDE210F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4EF04-6476-F479-FF6B-E75331B33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FCFA5-E137-0732-742B-A55ECFBD2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60DB4-64A0-7319-B9CE-AB13AD3E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B9E04-00F0-74E5-96F6-A4C49FBA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16B02-81EF-2075-56C1-68A1D9F1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895494A3-4942-E847-9882-292A17426E8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9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5A988-C378-65FF-1380-B01C77E4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7A523-6074-EEF7-45A5-30844D9F9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C64AE-D27A-119E-6012-C07425828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CF106-E3C3-BFD5-8081-27345CD5E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SE, People, Hans van Vliet,  ©2008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C82EA-F016-06A8-0AA2-EDD66C73B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9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634B-4405-46B7-F661-D51A27023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Evolving Software Teams: Organizational &amp; Managerial Issues</a:t>
            </a:r>
            <a:endParaRPr lang="en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458A6-3E2D-7DA2-A089-4EEA92F6D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T" sz="2800" dirty="0"/>
              <a:t>Damian A. Tamburri, Ph.D.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39D77-206F-BFCA-779E-D895AB5D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58E1-ADE4-F04B-B5B1-5DF8A81BA7F6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533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15CC-2655-ED4E-65A6-8A25CB4E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Another basic principle… organizational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DB369B-EFA2-B98E-F1B4-FE903BAD3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911" y="3302597"/>
                <a:ext cx="8659905" cy="28743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T" sz="3600" dirty="0"/>
                  <a:t>Team organization </a:t>
                </a:r>
                <a14:m>
                  <m:oMath xmlns:m="http://schemas.openxmlformats.org/officeDocument/2006/math">
                    <m:r>
                      <a:rPr lang="en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 sz="3600" dirty="0"/>
                  <a:t> community structure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DB369B-EFA2-B98E-F1B4-FE903BAD3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911" y="3302597"/>
                <a:ext cx="8659905" cy="2874365"/>
              </a:xfrm>
              <a:blipFill>
                <a:blip r:embed="rId2"/>
                <a:stretch>
                  <a:fillRect l="-2050" t="-52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E8F1-DA5F-EA83-BA1D-81F1E24B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7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>
            <a:extLst>
              <a:ext uri="{FF2B5EF4-FFF2-40B4-BE49-F238E27FC236}">
                <a16:creationId xmlns:a16="http://schemas.microsoft.com/office/drawing/2014/main" id="{68E0CCCD-6653-EC6F-3054-F49576DB56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EEE082B-FFC2-FF48-A4CA-2E0EFC6C4E80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A30F860-8812-F5FA-EC7B-A64F2C814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 b="1" dirty="0"/>
              <a:t>Team Organization</a:t>
            </a:r>
            <a:r>
              <a:rPr lang="en-US" altLang="en-IT" dirty="0"/>
              <a:t> </a:t>
            </a:r>
            <a:r>
              <a:rPr lang="en-US" altLang="en-IT" dirty="0">
                <a:solidFill>
                  <a:schemeClr val="bg1">
                    <a:lumMod val="50000"/>
                  </a:schemeClr>
                </a:solidFill>
              </a:rPr>
              <a:t>vs. Community Structure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C8C15548-CDA9-B0B5-E24E-03A0AFF11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Hierarchical organization</a:t>
            </a:r>
          </a:p>
          <a:p>
            <a:pPr marL="342900" indent="-342900" eaLnBrk="1" hangingPunct="1">
              <a:tabLst/>
            </a:pPr>
            <a:r>
              <a:rPr lang="en-US" altLang="en-IT" dirty="0"/>
              <a:t>Matrix organization</a:t>
            </a:r>
          </a:p>
          <a:p>
            <a:pPr marL="342900" indent="-342900" eaLnBrk="1" hangingPunct="1">
              <a:tabLst/>
            </a:pPr>
            <a:r>
              <a:rPr lang="en-US" altLang="en-IT" dirty="0"/>
              <a:t>Chief programmer team</a:t>
            </a:r>
          </a:p>
          <a:p>
            <a:pPr marL="342900" indent="-342900" eaLnBrk="1" hangingPunct="1">
              <a:tabLst/>
            </a:pPr>
            <a:r>
              <a:rPr lang="en-US" altLang="en-IT" dirty="0"/>
              <a:t>SWAT team</a:t>
            </a:r>
          </a:p>
          <a:p>
            <a:pPr marL="342900" indent="-342900" eaLnBrk="1" hangingPunct="1">
              <a:tabLst/>
            </a:pPr>
            <a:r>
              <a:rPr lang="en-US" altLang="en-IT" dirty="0"/>
              <a:t>Agile team/Extreme Programming (XP)</a:t>
            </a:r>
          </a:p>
          <a:p>
            <a:pPr marL="342900" indent="-342900" eaLnBrk="1" hangingPunct="1">
              <a:tabLst/>
            </a:pPr>
            <a:r>
              <a:rPr lang="en-US" altLang="en-IT" dirty="0"/>
              <a:t>Open-Source Development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2A6C3CF0-A56A-772E-3CBB-107E2ACC77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0E12899-C412-A342-94CA-234CE0A0D2F3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F9622F3B-9725-1469-96C4-4086F017B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520825"/>
            <a:ext cx="6264275" cy="432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5">
            <a:extLst>
              <a:ext uri="{FF2B5EF4-FFF2-40B4-BE49-F238E27FC236}">
                <a16:creationId xmlns:a16="http://schemas.microsoft.com/office/drawing/2014/main" id="{8215CB7A-7347-0483-0070-63A43071A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Hierarchical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A6DC-BD8F-3752-BC1E-84D7D7B1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For example…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3EBF3-E5E7-8D3B-DD40-33D8817C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 smtClean="0"/>
              <a:pPr>
                <a:defRPr/>
              </a:pPr>
              <a:t>13</a:t>
            </a:fld>
            <a:r>
              <a:rPr lang="it-IT"/>
              <a:t> -</a:t>
            </a:r>
            <a:endParaRPr lang="en-US"/>
          </a:p>
        </p:txBody>
      </p:sp>
      <p:pic>
        <p:nvPicPr>
          <p:cNvPr id="28676" name="Picture 4" descr="ESA - ESA facts">
            <a:extLst>
              <a:ext uri="{FF2B5EF4-FFF2-40B4-BE49-F238E27FC236}">
                <a16:creationId xmlns:a16="http://schemas.microsoft.com/office/drawing/2014/main" id="{901B7EEC-E58F-C490-4D51-205F474F4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721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47A0-BFA1-4D20-9889-45DBC758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D70EA-BB21-0F48-DB73-D598E2A1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 smtClean="0"/>
              <a:pPr>
                <a:defRPr/>
              </a:pPr>
              <a:t>14</a:t>
            </a:fld>
            <a:r>
              <a:rPr lang="it-IT"/>
              <a:t> -</a:t>
            </a:r>
            <a:endParaRPr lang="en-US"/>
          </a:p>
        </p:txBody>
      </p:sp>
      <p:pic>
        <p:nvPicPr>
          <p:cNvPr id="29698" name="Picture 2" descr="Space Satellite, European Space Agency, Organizational chart, Research,  science, web Page, project, management, media, organization | Anyrgb">
            <a:extLst>
              <a:ext uri="{FF2B5EF4-FFF2-40B4-BE49-F238E27FC236}">
                <a16:creationId xmlns:a16="http://schemas.microsoft.com/office/drawing/2014/main" id="{95FD0DC3-0917-0D04-3E9B-676B668B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325"/>
            <a:ext cx="9144000" cy="6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8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>
            <a:extLst>
              <a:ext uri="{FF2B5EF4-FFF2-40B4-BE49-F238E27FC236}">
                <a16:creationId xmlns:a16="http://schemas.microsoft.com/office/drawing/2014/main" id="{D60E8470-9892-A68E-8F3E-0F24A7B02C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8E5D440-4881-C140-8176-2DC5ECC99DD3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20483" name="Rectangle 6">
            <a:extLst>
              <a:ext uri="{FF2B5EF4-FFF2-40B4-BE49-F238E27FC236}">
                <a16:creationId xmlns:a16="http://schemas.microsoft.com/office/drawing/2014/main" id="{1B7A88A3-E3D5-1C59-88F0-AE292CF1E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Matrix organization</a:t>
            </a:r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64046D6D-2984-1A9D-EA81-9773B6888C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592263"/>
            <a:ext cx="7200900" cy="4356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8C1C-DEE8-2876-DFC9-85EAEF5D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For example… All EU project-oriented org’s and ISVs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99B66-898A-1FC1-2CEC-F14B4108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16</a:t>
            </a:fld>
            <a:r>
              <a:rPr lang="it-IT"/>
              <a:t> -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F180CA-318B-AFE9-84D5-D80CC509B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49574"/>
              </p:ext>
            </p:extLst>
          </p:nvPr>
        </p:nvGraphicFramePr>
        <p:xfrm>
          <a:off x="1524000" y="2150035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34447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6200731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0100343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6018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906537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399214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210688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56967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FTE1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FTE2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FTE3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16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096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36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7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8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4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793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1887A8-5CAD-004D-800E-F252D909CB63}"/>
              </a:ext>
            </a:extLst>
          </p:cNvPr>
          <p:cNvSpPr txBox="1"/>
          <p:nvPr/>
        </p:nvSpPr>
        <p:spPr>
          <a:xfrm>
            <a:off x="841441" y="2496661"/>
            <a:ext cx="72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WP.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EEC07-651A-29A7-6E67-2C406D50C5B0}"/>
              </a:ext>
            </a:extLst>
          </p:cNvPr>
          <p:cNvSpPr txBox="1"/>
          <p:nvPr/>
        </p:nvSpPr>
        <p:spPr>
          <a:xfrm>
            <a:off x="819925" y="2909911"/>
            <a:ext cx="72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WP.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2190C-E4E0-9E0E-B059-8D7E59C2EB03}"/>
              </a:ext>
            </a:extLst>
          </p:cNvPr>
          <p:cNvSpPr txBox="1"/>
          <p:nvPr/>
        </p:nvSpPr>
        <p:spPr>
          <a:xfrm>
            <a:off x="809167" y="3318701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WP. x</a:t>
            </a:r>
          </a:p>
        </p:txBody>
      </p:sp>
    </p:spTree>
    <p:extLst>
      <p:ext uri="{BB962C8B-B14F-4D97-AF65-F5344CB8AC3E}">
        <p14:creationId xmlns:p14="http://schemas.microsoft.com/office/powerpoint/2010/main" val="428306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6">
            <a:extLst>
              <a:ext uri="{FF2B5EF4-FFF2-40B4-BE49-F238E27FC236}">
                <a16:creationId xmlns:a16="http://schemas.microsoft.com/office/drawing/2014/main" id="{F92CA444-5A57-B5FE-E9FB-1561E47EE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46B2F1-238D-F442-BB04-FFEC60C41E5E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21507" name="Rectangle 6">
            <a:extLst>
              <a:ext uri="{FF2B5EF4-FFF2-40B4-BE49-F238E27FC236}">
                <a16:creationId xmlns:a16="http://schemas.microsoft.com/office/drawing/2014/main" id="{B204023D-B809-CF16-5B57-4AFD62C007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Chief programmer team</a:t>
            </a:r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BDF9DCB2-848D-6060-D0B4-79525A0F62F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9838" y="1449388"/>
            <a:ext cx="1571625" cy="2052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00808" name="Picture 8">
            <a:extLst>
              <a:ext uri="{FF2B5EF4-FFF2-40B4-BE49-F238E27FC236}">
                <a16:creationId xmlns:a16="http://schemas.microsoft.com/office/drawing/2014/main" id="{1FD80FC4-284B-E2B6-AA9C-7D7F0A35C560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4005263"/>
            <a:ext cx="2387600" cy="21066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00810" name="Picture 10">
            <a:extLst>
              <a:ext uri="{FF2B5EF4-FFF2-40B4-BE49-F238E27FC236}">
                <a16:creationId xmlns:a16="http://schemas.microsoft.com/office/drawing/2014/main" id="{A1B5F01D-0681-7E1A-01AA-9099441C6EA7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475" y="3933825"/>
            <a:ext cx="2524125" cy="210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00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00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00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00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00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00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878E-7ADF-7B41-4179-AFC9EE16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35953"/>
            <a:ext cx="7772400" cy="1143000"/>
          </a:xfrm>
        </p:spPr>
        <p:txBody>
          <a:bodyPr/>
          <a:lstStyle/>
          <a:p>
            <a:r>
              <a:rPr lang="en-IT" dirty="0"/>
              <a:t>For example… military-grade software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AB44-2ED4-E578-5853-D25A285977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3FEC6-7D40-C9D1-5951-DAB05ACA1C51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74DCB-C9C7-09B5-1418-494871667A60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CB2D5-8408-1AB4-9DD8-383FA9EAB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23795F0-7A36-0644-9A41-715320888589}" type="slidenum">
              <a:rPr lang="nl-NL" altLang="en-IT" smtClean="0"/>
              <a:pPr>
                <a:defRPr/>
              </a:pPr>
              <a:t>18</a:t>
            </a:fld>
            <a:endParaRPr lang="nl-NL" altLang="en-IT"/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F988995D-70FE-E246-2259-302FE3130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00965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93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878E-7ADF-7B41-4179-AFC9EE16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35953"/>
            <a:ext cx="7772400" cy="1143000"/>
          </a:xfrm>
        </p:spPr>
        <p:txBody>
          <a:bodyPr/>
          <a:lstStyle/>
          <a:p>
            <a:r>
              <a:rPr lang="en-IT" dirty="0"/>
              <a:t>For example… military-grade software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AB44-2ED4-E578-5853-D25A285977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3FEC6-7D40-C9D1-5951-DAB05ACA1C51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74DCB-C9C7-09B5-1418-494871667A60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CB2D5-8408-1AB4-9DD8-383FA9EAB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23795F0-7A36-0644-9A41-715320888589}" type="slidenum">
              <a:rPr lang="nl-NL" altLang="en-IT" smtClean="0"/>
              <a:pPr>
                <a:defRPr/>
              </a:pPr>
              <a:t>19</a:t>
            </a:fld>
            <a:endParaRPr lang="nl-NL" altLang="en-IT"/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F988995D-70FE-E246-2259-302FE3130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00965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6E5FA-AE6F-849E-4A99-2C2E326EA918}"/>
              </a:ext>
            </a:extLst>
          </p:cNvPr>
          <p:cNvSpPr/>
          <p:nvPr/>
        </p:nvSpPr>
        <p:spPr>
          <a:xfrm>
            <a:off x="5303520" y="5378824"/>
            <a:ext cx="1957892" cy="666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0811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>
            <a:extLst>
              <a:ext uri="{FF2B5EF4-FFF2-40B4-BE49-F238E27FC236}">
                <a16:creationId xmlns:a16="http://schemas.microsoft.com/office/drawing/2014/main" id="{881A37F5-A07C-E6B1-7523-D2BDA10C3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BEAD4FB-F298-C340-8FFB-DC15E17E2095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pic>
        <p:nvPicPr>
          <p:cNvPr id="1092612" name="Picture 4">
            <a:extLst>
              <a:ext uri="{FF2B5EF4-FFF2-40B4-BE49-F238E27FC236}">
                <a16:creationId xmlns:a16="http://schemas.microsoft.com/office/drawing/2014/main" id="{384EBCC9-6B40-884F-2CE4-F5F57DCA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044"/>
            <a:ext cx="31813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2613" name="Picture 5">
            <a:extLst>
              <a:ext uri="{FF2B5EF4-FFF2-40B4-BE49-F238E27FC236}">
                <a16:creationId xmlns:a16="http://schemas.microsoft.com/office/drawing/2014/main" id="{7041C540-1856-E1AC-3393-C63264721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2349500"/>
            <a:ext cx="2847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2614" name="Picture 6">
            <a:extLst>
              <a:ext uri="{FF2B5EF4-FFF2-40B4-BE49-F238E27FC236}">
                <a16:creationId xmlns:a16="http://schemas.microsoft.com/office/drawing/2014/main" id="{5D9582E4-C2BD-54F4-5D26-A158ED97B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933825"/>
            <a:ext cx="208756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7">
            <a:extLst>
              <a:ext uri="{FF2B5EF4-FFF2-40B4-BE49-F238E27FC236}">
                <a16:creationId xmlns:a16="http://schemas.microsoft.com/office/drawing/2014/main" id="{67CA745A-A9BC-3F84-587F-B5B42C5EA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                 Different ways to organize people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9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9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9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9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9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9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9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9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9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6">
            <a:extLst>
              <a:ext uri="{FF2B5EF4-FFF2-40B4-BE49-F238E27FC236}">
                <a16:creationId xmlns:a16="http://schemas.microsoft.com/office/drawing/2014/main" id="{B4B697F7-5239-C85A-CDD2-4AF3A7D4F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4E29E72-E04D-2E49-905D-ED5D6377F406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22531" name="Rectangle 12">
            <a:extLst>
              <a:ext uri="{FF2B5EF4-FFF2-40B4-BE49-F238E27FC236}">
                <a16:creationId xmlns:a16="http://schemas.microsoft.com/office/drawing/2014/main" id="{D79D61A9-8818-B7DA-2960-85746286B8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Skilled worker with advanced tools (SWAT)</a:t>
            </a:r>
          </a:p>
        </p:txBody>
      </p:sp>
      <p:pic>
        <p:nvPicPr>
          <p:cNvPr id="22532" name="Picture 5">
            <a:extLst>
              <a:ext uri="{FF2B5EF4-FFF2-40B4-BE49-F238E27FC236}">
                <a16:creationId xmlns:a16="http://schemas.microsoft.com/office/drawing/2014/main" id="{BD9E2D11-C877-3527-6E9D-9F2B5689CC4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5763" y="1881188"/>
            <a:ext cx="1608137" cy="1757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8">
            <a:extLst>
              <a:ext uri="{FF2B5EF4-FFF2-40B4-BE49-F238E27FC236}">
                <a16:creationId xmlns:a16="http://schemas.microsoft.com/office/drawing/2014/main" id="{69FB678E-0B13-D068-7B9A-616A2DBC6029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8013" y="1844675"/>
            <a:ext cx="1806575" cy="1808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30D6A5E0-D726-08AE-3D37-3A33075D89D0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9838" y="4292600"/>
            <a:ext cx="1731962" cy="1547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736F-CFD6-F8FB-5120-0D8886EC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1D4E-BACB-399B-6002-8A935614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B01D-6EA0-A7ED-CEAF-5E751C32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21</a:t>
            </a:fld>
            <a:r>
              <a:rPr lang="it-IT"/>
              <a:t> -</a:t>
            </a:r>
            <a:endParaRPr lang="en-US"/>
          </a:p>
        </p:txBody>
      </p:sp>
      <p:pic>
        <p:nvPicPr>
          <p:cNvPr id="30722" name="Picture 2" descr="NoOps: The Next Evolution in IT Operations or Just Another Stop on the  DevOps Journey? | by Vinícius Corrêa | Medium">
            <a:extLst>
              <a:ext uri="{FF2B5EF4-FFF2-40B4-BE49-F238E27FC236}">
                <a16:creationId xmlns:a16="http://schemas.microsoft.com/office/drawing/2014/main" id="{DFE389BF-A750-20EF-4564-1347FF912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325"/>
            <a:ext cx="9144000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07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A896-C843-0F79-A68B-76255C47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937B-420F-FBD0-4D1E-5B455D685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582A5-D458-9672-7501-08D3248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22</a:t>
            </a:fld>
            <a:r>
              <a:rPr lang="it-IT"/>
              <a:t> -</a:t>
            </a:r>
            <a:endParaRPr lang="en-US"/>
          </a:p>
        </p:txBody>
      </p:sp>
      <p:pic>
        <p:nvPicPr>
          <p:cNvPr id="31746" name="Picture 2" descr="NoOps: The Next Evolution in IT Operations or Just Another Stop on the  DevOps Journey? | by Vinícius Corrêa | Medium">
            <a:extLst>
              <a:ext uri="{FF2B5EF4-FFF2-40B4-BE49-F238E27FC236}">
                <a16:creationId xmlns:a16="http://schemas.microsoft.com/office/drawing/2014/main" id="{65CB3B06-037E-190A-0624-BAFAF8A9A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872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5A34383C-D53D-4ADB-94C8-674C8195B6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14A6CD4-CB01-E344-A492-AD2E92D50476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23555" name="Rectangle 6">
            <a:extLst>
              <a:ext uri="{FF2B5EF4-FFF2-40B4-BE49-F238E27FC236}">
                <a16:creationId xmlns:a16="http://schemas.microsoft.com/office/drawing/2014/main" id="{01DBE0B7-905D-70E5-77D8-0B7C20819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Agile team</a:t>
            </a:r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9434BCFA-40C6-D77E-4B02-B1A7CCFD0E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2013" y="1160463"/>
            <a:ext cx="5113337" cy="5472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6091-AF8D-0C57-DDD0-3D67E9E4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D1A56-5EAA-7FB5-6C77-0AB61297D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94AA2-E45D-2741-2B1D-9687D9B3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24</a:t>
            </a:fld>
            <a:r>
              <a:rPr lang="it-IT"/>
              <a:t> -</a:t>
            </a:r>
            <a:endParaRPr lang="en-US"/>
          </a:p>
        </p:txBody>
      </p:sp>
      <p:pic>
        <p:nvPicPr>
          <p:cNvPr id="36866" name="Picture 2" descr="Poster: Factors That Determine Agile Team Effectiveness – The Liberators">
            <a:extLst>
              <a:ext uri="{FF2B5EF4-FFF2-40B4-BE49-F238E27FC236}">
                <a16:creationId xmlns:a16="http://schemas.microsoft.com/office/drawing/2014/main" id="{5AB33CFC-4F2B-98B8-31DF-855330AD8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438"/>
            <a:ext cx="9144000" cy="646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467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4">
            <a:extLst>
              <a:ext uri="{FF2B5EF4-FFF2-40B4-BE49-F238E27FC236}">
                <a16:creationId xmlns:a16="http://schemas.microsoft.com/office/drawing/2014/main" id="{238CC1EB-E519-2049-B9D5-E0A37DD4B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871746F-8AEF-154A-8751-B4B392B9C59A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24579" name="Rectangle 4">
            <a:extLst>
              <a:ext uri="{FF2B5EF4-FFF2-40B4-BE49-F238E27FC236}">
                <a16:creationId xmlns:a16="http://schemas.microsoft.com/office/drawing/2014/main" id="{737E106C-334E-391F-9B88-4F4475098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 dirty="0"/>
              <a:t>Open-Source Software Development</a:t>
            </a:r>
          </a:p>
        </p:txBody>
      </p:sp>
      <p:pic>
        <p:nvPicPr>
          <p:cNvPr id="24580" name="Picture 5">
            <a:extLst>
              <a:ext uri="{FF2B5EF4-FFF2-40B4-BE49-F238E27FC236}">
                <a16:creationId xmlns:a16="http://schemas.microsoft.com/office/drawing/2014/main" id="{A4833625-05EF-3E47-8830-FD8B07A0C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5963" y="2260600"/>
            <a:ext cx="2706687" cy="3443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Text Box 7">
            <a:extLst>
              <a:ext uri="{FF2B5EF4-FFF2-40B4-BE49-F238E27FC236}">
                <a16:creationId xmlns:a16="http://schemas.microsoft.com/office/drawing/2014/main" id="{65C8D6D8-B361-0711-C556-138B46562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0" y="2209800"/>
            <a:ext cx="12700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>
            <a:spAutoFit/>
          </a:bodyPr>
          <a:lstStyle>
            <a:lvl1pPr marL="185738" indent="-1857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IT"/>
              <a:t>core team</a:t>
            </a:r>
          </a:p>
        </p:txBody>
      </p:sp>
      <p:sp>
        <p:nvSpPr>
          <p:cNvPr id="24582" name="Line 8">
            <a:extLst>
              <a:ext uri="{FF2B5EF4-FFF2-40B4-BE49-F238E27FC236}">
                <a16:creationId xmlns:a16="http://schemas.microsoft.com/office/drawing/2014/main" id="{4872CA58-C125-7541-342D-9B86FA0329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9950" y="2457450"/>
            <a:ext cx="1692275" cy="1476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endParaRPr lang="en-IT"/>
          </a:p>
        </p:txBody>
      </p:sp>
      <p:sp>
        <p:nvSpPr>
          <p:cNvPr id="24583" name="Text Box 9">
            <a:extLst>
              <a:ext uri="{FF2B5EF4-FFF2-40B4-BE49-F238E27FC236}">
                <a16:creationId xmlns:a16="http://schemas.microsoft.com/office/drawing/2014/main" id="{CCDAE496-7DD8-4D84-0BA9-7A1CE35EB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5054600"/>
            <a:ext cx="1738313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>
            <a:spAutoFit/>
          </a:bodyPr>
          <a:lstStyle>
            <a:lvl1pPr marL="185738" indent="-1857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IT"/>
              <a:t>co-developers</a:t>
            </a:r>
          </a:p>
        </p:txBody>
      </p:sp>
      <p:sp>
        <p:nvSpPr>
          <p:cNvPr id="24584" name="Line 10">
            <a:extLst>
              <a:ext uri="{FF2B5EF4-FFF2-40B4-BE49-F238E27FC236}">
                <a16:creationId xmlns:a16="http://schemas.microsoft.com/office/drawing/2014/main" id="{1F2A5166-3ACD-BAA3-24AC-97EA7EE630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11750" y="3897313"/>
            <a:ext cx="1044575" cy="1368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endParaRPr lang="en-IT"/>
          </a:p>
        </p:txBody>
      </p:sp>
      <p:sp>
        <p:nvSpPr>
          <p:cNvPr id="24585" name="Text Box 11">
            <a:extLst>
              <a:ext uri="{FF2B5EF4-FFF2-40B4-BE49-F238E27FC236}">
                <a16:creationId xmlns:a16="http://schemas.microsoft.com/office/drawing/2014/main" id="{A0649483-4CF1-6C89-635A-810785D4B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2965450"/>
            <a:ext cx="1497013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>
            <a:spAutoFit/>
          </a:bodyPr>
          <a:lstStyle>
            <a:lvl1pPr marL="185738" indent="-1857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IT"/>
              <a:t>active users</a:t>
            </a:r>
          </a:p>
        </p:txBody>
      </p:sp>
      <p:sp>
        <p:nvSpPr>
          <p:cNvPr id="24586" name="Text Box 12">
            <a:extLst>
              <a:ext uri="{FF2B5EF4-FFF2-40B4-BE49-F238E27FC236}">
                <a16:creationId xmlns:a16="http://schemas.microsoft.com/office/drawing/2014/main" id="{42C73B9A-9243-79DA-4905-EC034D037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5126038"/>
            <a:ext cx="16954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>
            <a:spAutoFit/>
          </a:bodyPr>
          <a:lstStyle>
            <a:lvl1pPr marL="185738" indent="-1857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IT"/>
              <a:t>passive users</a:t>
            </a:r>
          </a:p>
        </p:txBody>
      </p:sp>
      <p:sp>
        <p:nvSpPr>
          <p:cNvPr id="24587" name="Line 13">
            <a:extLst>
              <a:ext uri="{FF2B5EF4-FFF2-40B4-BE49-F238E27FC236}">
                <a16:creationId xmlns:a16="http://schemas.microsoft.com/office/drawing/2014/main" id="{EC815C47-9F5D-8068-3276-D2F0733BE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3176588"/>
            <a:ext cx="2052638" cy="828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endParaRPr lang="en-IT"/>
          </a:p>
        </p:txBody>
      </p:sp>
      <p:sp>
        <p:nvSpPr>
          <p:cNvPr id="24588" name="Line 14">
            <a:extLst>
              <a:ext uri="{FF2B5EF4-FFF2-40B4-BE49-F238E27FC236}">
                <a16:creationId xmlns:a16="http://schemas.microsoft.com/office/drawing/2014/main" id="{EC032EB2-00D2-2682-4780-ACA1A3A9FD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4473575"/>
            <a:ext cx="1116012" cy="900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endParaRPr lang="en-IT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5888"/>
            <a:ext cx="6981577" cy="838200"/>
          </a:xfrm>
        </p:spPr>
        <p:txBody>
          <a:bodyPr/>
          <a:lstStyle/>
          <a:p>
            <a:r>
              <a:rPr lang="en-US" dirty="0"/>
              <a:t>Technical debt may not be all of it...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2736"/>
            <a:ext cx="7772400" cy="4781550"/>
          </a:xfrm>
        </p:spPr>
        <p:txBody>
          <a:bodyPr/>
          <a:lstStyle/>
          <a:p>
            <a:r>
              <a:rPr lang="en-US" dirty="0"/>
              <a:t>Once we understood and started paying attention to technical debt, we figured out that:</a:t>
            </a:r>
          </a:p>
          <a:p>
            <a:pPr lvl="1"/>
            <a:r>
              <a:rPr lang="en-US" dirty="0"/>
              <a:t>Not all technical debt was bad</a:t>
            </a:r>
          </a:p>
          <a:p>
            <a:pPr lvl="1"/>
            <a:r>
              <a:rPr lang="en-US" dirty="0"/>
              <a:t>It could be measured, avoided or turned into acceptable loss</a:t>
            </a:r>
          </a:p>
          <a:p>
            <a:pPr lvl="1"/>
            <a:r>
              <a:rPr lang="en-US" dirty="0"/>
              <a:t>It is just one face of a coin we called </a:t>
            </a:r>
            <a:r>
              <a:rPr lang="en-US" b="1" i="1" dirty="0"/>
              <a:t>Conway’s law:</a:t>
            </a:r>
          </a:p>
          <a:p>
            <a:pPr lvl="1"/>
            <a:endParaRPr lang="en-US" i="1" dirty="0"/>
          </a:p>
          <a:p>
            <a:pPr marL="457200" lvl="1" indent="0">
              <a:buNone/>
            </a:pPr>
            <a:r>
              <a:rPr lang="en-US" b="1" i="1" dirty="0"/>
              <a:t>“</a:t>
            </a:r>
            <a:r>
              <a:rPr lang="en-US" b="1" i="1" dirty="0">
                <a:solidFill>
                  <a:srgbClr val="008000"/>
                </a:solidFill>
              </a:rPr>
              <a:t>software design </a:t>
            </a:r>
            <a:r>
              <a:rPr lang="en-US" b="1" i="1" dirty="0"/>
              <a:t>mirrors the </a:t>
            </a:r>
            <a:r>
              <a:rPr lang="en-US" i="1" dirty="0">
                <a:solidFill>
                  <a:srgbClr val="FF0000"/>
                </a:solidFill>
              </a:rPr>
              <a:t>[organizational and social] </a:t>
            </a:r>
            <a:r>
              <a:rPr lang="en-US" b="1" i="1" dirty="0">
                <a:solidFill>
                  <a:srgbClr val="FF0000"/>
                </a:solidFill>
              </a:rPr>
              <a:t>structure </a:t>
            </a:r>
            <a:r>
              <a:rPr lang="en-US" b="1" i="1" dirty="0"/>
              <a:t>of the organization that builds it”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26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truc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797152"/>
            <a:ext cx="2699792" cy="1293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8264" y="4581128"/>
            <a:ext cx="2148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Technical Debt</a:t>
            </a:r>
          </a:p>
        </p:txBody>
      </p:sp>
      <p:sp>
        <p:nvSpPr>
          <p:cNvPr id="8" name="Left-Right Arrow 7"/>
          <p:cNvSpPr/>
          <p:nvPr/>
        </p:nvSpPr>
        <p:spPr bwMode="auto">
          <a:xfrm>
            <a:off x="3779912" y="5301208"/>
            <a:ext cx="1080120" cy="360040"/>
          </a:xfrm>
          <a:prstGeom prst="leftRight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sd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567634"/>
            <a:ext cx="3168352" cy="15976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39330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07504" y="4509120"/>
            <a:ext cx="3528392" cy="18002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16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694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/>
              <a:t>What is social debt?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738" y="1690689"/>
            <a:ext cx="8292612" cy="4486274"/>
          </a:xfrm>
        </p:spPr>
        <p:txBody>
          <a:bodyPr>
            <a:normAutofit/>
          </a:bodyPr>
          <a:lstStyle/>
          <a:p>
            <a:r>
              <a:rPr lang="en-US" sz="2800" dirty="0"/>
              <a:t>By analogy with technical debt, Social Debt is:</a:t>
            </a:r>
          </a:p>
          <a:p>
            <a:pPr lvl="1"/>
            <a:r>
              <a:rPr lang="en-US" sz="2400" dirty="0"/>
              <a:t> “Unforeseen project cost connected to a sub-optimal organizational-social structures”</a:t>
            </a:r>
          </a:p>
          <a:p>
            <a:endParaRPr lang="en-US" sz="2800" dirty="0"/>
          </a:p>
          <a:p>
            <a:r>
              <a:rPr lang="en-US" sz="2800" dirty="0"/>
              <a:t>To make an even deeper analogy: </a:t>
            </a:r>
            <a:r>
              <a:rPr lang="en-US" sz="2800" b="1" i="1" dirty="0"/>
              <a:t>“ - not quite right a development community - which we postpone, refuse or refrain from making it right”</a:t>
            </a:r>
          </a:p>
          <a:p>
            <a:pPr marL="914400" lvl="2" indent="0">
              <a:buNone/>
            </a:pPr>
            <a:r>
              <a:rPr lang="en-US" sz="1800" dirty="0"/>
              <a:t>[Ward Cunningham  - 1992, revisited]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86106" y="6324429"/>
            <a:ext cx="2133600" cy="365125"/>
          </a:xfrm>
        </p:spPr>
        <p:txBody>
          <a:bodyPr/>
          <a:lstStyle/>
          <a:p>
            <a:fld id="{3A980BBA-EA05-0A49-983D-81E5A497EA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1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081" y="13924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b="1" dirty="0"/>
              <a:t>What is social debt?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analogy with technical debt, Social Debt is:</a:t>
            </a:r>
          </a:p>
          <a:p>
            <a:pPr lvl="1"/>
            <a:r>
              <a:rPr lang="en-US" dirty="0"/>
              <a:t> </a:t>
            </a:r>
            <a:r>
              <a:rPr lang="en-US" b="1" i="1" dirty="0"/>
              <a:t>“Unforeseen project cost connected to a sub-optimal organizational-social structures”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86106" y="6324429"/>
            <a:ext cx="2133600" cy="365125"/>
          </a:xfrm>
        </p:spPr>
        <p:txBody>
          <a:bodyPr/>
          <a:lstStyle/>
          <a:p>
            <a:fld id="{3A980BBA-EA05-0A49-983D-81E5A497EA95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835696" y="2996952"/>
            <a:ext cx="5216314" cy="2661206"/>
            <a:chOff x="1872591" y="3325371"/>
            <a:chExt cx="5216314" cy="2661206"/>
          </a:xfrm>
        </p:grpSpPr>
        <p:sp>
          <p:nvSpPr>
            <p:cNvPr id="7" name="Rectangle 6"/>
            <p:cNvSpPr/>
            <p:nvPr/>
          </p:nvSpPr>
          <p:spPr>
            <a:xfrm>
              <a:off x="5209899" y="4656749"/>
              <a:ext cx="1879006" cy="13298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0000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30893" y="4656749"/>
              <a:ext cx="1879006" cy="132982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0000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09899" y="3325371"/>
              <a:ext cx="1879006" cy="133137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0000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30893" y="3325371"/>
              <a:ext cx="1879006" cy="1331378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0000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30893" y="3326921"/>
              <a:ext cx="3758012" cy="265965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0000"/>
                </a:solidFill>
                <a:effectLst/>
                <a:latin typeface="Helvetica Neue Light"/>
                <a:cs typeface="Helvetica Neue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8271" y="3603499"/>
              <a:ext cx="13260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/>
                </a:rPr>
                <a:t>POSITIVE</a:t>
              </a:r>
            </a:p>
            <a:p>
              <a:r>
                <a:rPr lang="en-US" sz="2000" dirty="0">
                  <a:effectLst/>
                </a:rPr>
                <a:t>EFFECT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72591" y="4971033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/>
                </a:rPr>
                <a:t>NEGATIVE</a:t>
              </a:r>
            </a:p>
            <a:p>
              <a:r>
                <a:rPr lang="en-US" sz="2000" dirty="0">
                  <a:effectLst/>
                </a:rPr>
                <a:t>EFFECT</a:t>
              </a:r>
            </a:p>
          </p:txBody>
        </p:sp>
        <p:cxnSp>
          <p:nvCxnSpPr>
            <p:cNvPr id="14" name="Straight Connector 13"/>
            <p:cNvCxnSpPr>
              <a:stCxn id="11" idx="0"/>
              <a:endCxn id="11" idx="2"/>
            </p:cNvCxnSpPr>
            <p:nvPr/>
          </p:nvCxnSpPr>
          <p:spPr>
            <a:xfrm>
              <a:off x="5209899" y="3326921"/>
              <a:ext cx="0" cy="2659656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3"/>
              <a:endCxn id="11" idx="1"/>
            </p:cNvCxnSpPr>
            <p:nvPr/>
          </p:nvCxnSpPr>
          <p:spPr>
            <a:xfrm flipH="1">
              <a:off x="3330893" y="4656749"/>
              <a:ext cx="3758012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875351" y="374002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effectLst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2157" y="3587819"/>
              <a:ext cx="17767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effectLst/>
                </a:rPr>
                <a:t>Community</a:t>
              </a:r>
            </a:p>
            <a:p>
              <a:r>
                <a:rPr lang="en-US" sz="2400" b="1" dirty="0"/>
                <a:t>Architecture</a:t>
              </a:r>
              <a:endParaRPr lang="en-US" sz="2400" b="1" dirty="0">
                <a:effectLst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17541" y="4715200"/>
              <a:ext cx="16722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effectLst/>
                </a:rPr>
                <a:t>Community</a:t>
              </a:r>
            </a:p>
            <a:p>
              <a:r>
                <a:rPr lang="en-US" sz="2400" b="1" dirty="0"/>
                <a:t>Defect</a:t>
              </a:r>
              <a:endParaRPr lang="en-US" sz="2400" b="1" dirty="0"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12157" y="5078107"/>
              <a:ext cx="16646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/>
                </a:rPr>
                <a:t>Social Debt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30893" y="3326921"/>
              <a:ext cx="16722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/>
                </a:rPr>
                <a:t>Community 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/>
                </a:rPr>
                <a:t>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900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and organizational structures for Sw. Eng.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29</a:t>
            </a:fld>
            <a:r>
              <a:rPr lang="it-IT"/>
              <a:t> -</a:t>
            </a:r>
            <a:endParaRPr lang="en-US"/>
          </a:p>
        </p:txBody>
      </p:sp>
      <p:pic>
        <p:nvPicPr>
          <p:cNvPr id="7" name="Picture 6" descr="Poster_SummerSoc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60" y="2112821"/>
            <a:ext cx="4751724" cy="3744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24660" y="2040813"/>
            <a:ext cx="49529" cy="41044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458685" y="5641213"/>
            <a:ext cx="234026" cy="792088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01683" y="2172129"/>
            <a:ext cx="4370317" cy="5441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“the graph of </a:t>
            </a:r>
            <a:r>
              <a:rPr lang="en-US" b="1" dirty="0"/>
              <a:t>interactions</a:t>
            </a:r>
            <a:r>
              <a:rPr lang="en-US" dirty="0"/>
              <a:t>, </a:t>
            </a:r>
            <a:r>
              <a:rPr lang="en-US" b="1" dirty="0"/>
              <a:t>patterned relations </a:t>
            </a:r>
            <a:r>
              <a:rPr lang="en-US" dirty="0"/>
              <a:t>and </a:t>
            </a:r>
            <a:r>
              <a:rPr lang="en-US" b="1" dirty="0"/>
              <a:t>arrangements</a:t>
            </a:r>
            <a:r>
              <a:rPr lang="en-US" dirty="0"/>
              <a:t> emerging between individuals in the same endeavor”...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Some intrinsic complexities on such a graph:</a:t>
            </a:r>
          </a:p>
          <a:p>
            <a:pPr>
              <a:buFont typeface="Wingdings" charset="0"/>
              <a:buChar char="à"/>
            </a:pPr>
            <a:r>
              <a:rPr lang="en-US" sz="1800" dirty="0">
                <a:sym typeface="Wingdings"/>
              </a:rPr>
              <a:t>13 Organizational types (types of graphs sub-graphs)</a:t>
            </a:r>
          </a:p>
          <a:p>
            <a:pPr>
              <a:buFont typeface="Wingdings" charset="0"/>
              <a:buChar char="à"/>
            </a:pPr>
            <a:r>
              <a:rPr lang="en-US" sz="1800" dirty="0">
                <a:sym typeface="Wingdings"/>
              </a:rPr>
              <a:t>(at least) 81 properties observed so far that define types</a:t>
            </a:r>
          </a:p>
          <a:p>
            <a:pPr>
              <a:buFont typeface="Wingdings" charset="0"/>
              <a:buChar char="à"/>
            </a:pPr>
            <a:r>
              <a:rPr lang="en-US" sz="1800" dirty="0">
                <a:sym typeface="Wingdings"/>
              </a:rPr>
              <a:t>...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6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4C0A7D7E-1ECD-B365-D595-727148396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4D5733-9902-F44F-83C5-E8A987862838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5C6F09C5-1435-1584-8766-4504E7C7E7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People management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95A4B292-31F6-E6B4-25E4-60A88320D5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People have different goals</a:t>
            </a:r>
          </a:p>
          <a:p>
            <a:pPr eaLnBrk="1" hangingPunct="1"/>
            <a:endParaRPr lang="en-US" altLang="en-IT"/>
          </a:p>
          <a:p>
            <a:pPr eaLnBrk="1" hangingPunct="1"/>
            <a:r>
              <a:rPr lang="en-US" altLang="en-IT"/>
              <a:t>People and productivity</a:t>
            </a:r>
          </a:p>
          <a:p>
            <a:pPr eaLnBrk="1" hangingPunct="1"/>
            <a:endParaRPr lang="en-US" altLang="en-IT"/>
          </a:p>
          <a:p>
            <a:pPr eaLnBrk="1" hangingPunct="1"/>
            <a:r>
              <a:rPr lang="en-US" altLang="en-IT"/>
              <a:t>Group processes</a:t>
            </a:r>
          </a:p>
          <a:p>
            <a:pPr eaLnBrk="1" hangingPunct="1"/>
            <a:endParaRPr lang="en-US" altLang="en-IT"/>
          </a:p>
          <a:p>
            <a:pPr eaLnBrk="1" hangingPunct="1"/>
            <a:r>
              <a:rPr lang="en-US" altLang="en-IT"/>
              <a:t>Coordination of work</a:t>
            </a:r>
          </a:p>
          <a:p>
            <a:pPr eaLnBrk="1" hangingPunct="1"/>
            <a:endParaRPr lang="en-US" altLang="en-IT"/>
          </a:p>
          <a:p>
            <a:pPr eaLnBrk="1" hangingPunct="1"/>
            <a:r>
              <a:rPr lang="en-US" altLang="en-IT"/>
              <a:t>Importance of informal communication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7848" y="2387600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0964" y="2761734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1</a:t>
            </a:r>
          </a:p>
        </p:txBody>
      </p:sp>
      <p:sp>
        <p:nvSpPr>
          <p:cNvPr id="8" name="Rectangle 7"/>
          <p:cNvSpPr/>
          <p:nvPr/>
        </p:nvSpPr>
        <p:spPr>
          <a:xfrm>
            <a:off x="2481386" y="3029466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24502" y="3403600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02659" y="1779601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39558" y="2001338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49822" y="2153735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92939" y="2527869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18032" y="2523067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61149" y="2897201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N-1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24617" y="3063333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67733" y="3437467"/>
            <a:ext cx="10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26711" y="27940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0" name="Straight Connector 19"/>
          <p:cNvCxnSpPr>
            <a:stCxn id="6" idx="0"/>
            <a:endCxn id="10" idx="1"/>
          </p:cNvCxnSpPr>
          <p:nvPr/>
        </p:nvCxnSpPr>
        <p:spPr>
          <a:xfrm flipV="1">
            <a:off x="1047262" y="1881204"/>
            <a:ext cx="1155395" cy="506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3"/>
            <a:endCxn id="12" idx="1"/>
          </p:cNvCxnSpPr>
          <p:nvPr/>
        </p:nvCxnSpPr>
        <p:spPr>
          <a:xfrm>
            <a:off x="2421490" y="1881201"/>
            <a:ext cx="1028333" cy="37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2"/>
            <a:endCxn id="8" idx="1"/>
          </p:cNvCxnSpPr>
          <p:nvPr/>
        </p:nvCxnSpPr>
        <p:spPr>
          <a:xfrm>
            <a:off x="1047262" y="2590800"/>
            <a:ext cx="1434122" cy="540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3"/>
          </p:cNvCxnSpPr>
          <p:nvPr/>
        </p:nvCxnSpPr>
        <p:spPr>
          <a:xfrm flipV="1">
            <a:off x="1156678" y="2304534"/>
            <a:ext cx="2296505" cy="184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6" idx="1"/>
          </p:cNvCxnSpPr>
          <p:nvPr/>
        </p:nvCxnSpPr>
        <p:spPr>
          <a:xfrm>
            <a:off x="6736863" y="2661741"/>
            <a:ext cx="687753" cy="503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</p:cNvCxnSpPr>
          <p:nvPr/>
        </p:nvCxnSpPr>
        <p:spPr>
          <a:xfrm flipV="1">
            <a:off x="5119154" y="2641607"/>
            <a:ext cx="1398878" cy="3832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3"/>
            <a:endCxn id="18" idx="1"/>
          </p:cNvCxnSpPr>
          <p:nvPr/>
        </p:nvCxnSpPr>
        <p:spPr>
          <a:xfrm>
            <a:off x="3668653" y="2255335"/>
            <a:ext cx="958058" cy="769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3528" y="4005064"/>
            <a:ext cx="70671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Social Relations (Between People) </a:t>
            </a:r>
            <a:r>
              <a:rPr lang="en-US" sz="1800" dirty="0"/>
              <a:t>in the Structure Yield Properties of the Structure: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Average Cognitive Distance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Strength of ties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Negative ties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Reciprocity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40" name="TextBox 39"/>
          <p:cNvSpPr txBox="1"/>
          <p:nvPr/>
        </p:nvSpPr>
        <p:spPr>
          <a:xfrm>
            <a:off x="2555776" y="5301208"/>
            <a:ext cx="6210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equation of these properties is responsible for social debt?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0BBA-EA05-0A49-983D-81E5A497EA95}" type="slidenum">
              <a:rPr lang="en-US" smtClean="0"/>
              <a:t>30</a:t>
            </a:fld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and organizational structures for Sw. Eng.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0" y="1340768"/>
            <a:ext cx="228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Interactions</a:t>
            </a:r>
          </a:p>
        </p:txBody>
      </p:sp>
      <p:cxnSp>
        <p:nvCxnSpPr>
          <p:cNvPr id="23" name="Straight Connector 22"/>
          <p:cNvCxnSpPr>
            <a:stCxn id="19" idx="2"/>
          </p:cNvCxnSpPr>
          <p:nvPr/>
        </p:nvCxnSpPr>
        <p:spPr bwMode="auto">
          <a:xfrm flipH="1">
            <a:off x="5436096" y="1802433"/>
            <a:ext cx="277954" cy="97849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3" name="Straight Connector 32"/>
          <p:cNvCxnSpPr>
            <a:stCxn id="19" idx="2"/>
          </p:cNvCxnSpPr>
          <p:nvPr/>
        </p:nvCxnSpPr>
        <p:spPr bwMode="auto">
          <a:xfrm flipH="1">
            <a:off x="4427984" y="1802433"/>
            <a:ext cx="1286066" cy="9488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14008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Plan</a:t>
            </a:r>
          </a:p>
        </p:txBody>
      </p:sp>
      <p:sp>
        <p:nvSpPr>
          <p:cNvPr id="6" name="Rectangle 5"/>
          <p:cNvSpPr/>
          <p:nvPr/>
        </p:nvSpPr>
        <p:spPr>
          <a:xfrm>
            <a:off x="937848" y="2387600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0964" y="2761734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1</a:t>
            </a:r>
          </a:p>
        </p:txBody>
      </p:sp>
      <p:sp>
        <p:nvSpPr>
          <p:cNvPr id="8" name="Rectangle 7"/>
          <p:cNvSpPr/>
          <p:nvPr/>
        </p:nvSpPr>
        <p:spPr>
          <a:xfrm>
            <a:off x="2481386" y="3029466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24502" y="3403600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02659" y="1779601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39558" y="2001338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49822" y="2153735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92939" y="2527869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18032" y="2523067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61149" y="2897201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N-1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24617" y="3063333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67733" y="3437467"/>
            <a:ext cx="10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26711" y="27940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0" name="Straight Connector 19"/>
          <p:cNvCxnSpPr>
            <a:stCxn id="6" idx="0"/>
            <a:endCxn id="10" idx="1"/>
          </p:cNvCxnSpPr>
          <p:nvPr/>
        </p:nvCxnSpPr>
        <p:spPr>
          <a:xfrm flipV="1">
            <a:off x="1047262" y="1881204"/>
            <a:ext cx="1155395" cy="506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3"/>
            <a:endCxn id="12" idx="1"/>
          </p:cNvCxnSpPr>
          <p:nvPr/>
        </p:nvCxnSpPr>
        <p:spPr>
          <a:xfrm>
            <a:off x="2421490" y="1881201"/>
            <a:ext cx="1028333" cy="37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2"/>
            <a:endCxn id="8" idx="1"/>
          </p:cNvCxnSpPr>
          <p:nvPr/>
        </p:nvCxnSpPr>
        <p:spPr>
          <a:xfrm>
            <a:off x="1047262" y="2590800"/>
            <a:ext cx="1434122" cy="540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3"/>
          </p:cNvCxnSpPr>
          <p:nvPr/>
        </p:nvCxnSpPr>
        <p:spPr>
          <a:xfrm flipV="1">
            <a:off x="1156678" y="2304534"/>
            <a:ext cx="2296505" cy="184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6" idx="1"/>
          </p:cNvCxnSpPr>
          <p:nvPr/>
        </p:nvCxnSpPr>
        <p:spPr>
          <a:xfrm>
            <a:off x="6736863" y="2661741"/>
            <a:ext cx="687753" cy="503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</p:cNvCxnSpPr>
          <p:nvPr/>
        </p:nvCxnSpPr>
        <p:spPr>
          <a:xfrm flipV="1">
            <a:off x="5119154" y="2641607"/>
            <a:ext cx="1398878" cy="3832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3"/>
            <a:endCxn id="18" idx="1"/>
          </p:cNvCxnSpPr>
          <p:nvPr/>
        </p:nvCxnSpPr>
        <p:spPr>
          <a:xfrm>
            <a:off x="3668653" y="2255335"/>
            <a:ext cx="958058" cy="769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7200" y="3865978"/>
            <a:ext cx="8561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Organizational and Technical Relations (between Artifacts and People) </a:t>
            </a:r>
            <a:r>
              <a:rPr lang="en-US" sz="1600" dirty="0"/>
              <a:t>in the Structure Yield Properties of the Structure: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Health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Type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Access Privilege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Reputation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Work Frequency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Org. Problems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….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555776" y="5229200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equation of these properties is responsible for social debt?</a:t>
            </a:r>
          </a:p>
        </p:txBody>
      </p:sp>
      <p:sp>
        <p:nvSpPr>
          <p:cNvPr id="3" name="Oval 2"/>
          <p:cNvSpPr/>
          <p:nvPr/>
        </p:nvSpPr>
        <p:spPr>
          <a:xfrm>
            <a:off x="593968" y="1652101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7902" y="1316636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2</a:t>
            </a:r>
          </a:p>
        </p:txBody>
      </p:sp>
      <p:sp>
        <p:nvSpPr>
          <p:cNvPr id="29" name="Oval 28"/>
          <p:cNvSpPr/>
          <p:nvPr/>
        </p:nvSpPr>
        <p:spPr>
          <a:xfrm>
            <a:off x="2686539" y="1528806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90471" y="1193341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3</a:t>
            </a:r>
          </a:p>
        </p:txBody>
      </p:sp>
      <p:sp>
        <p:nvSpPr>
          <p:cNvPr id="33" name="Oval 32"/>
          <p:cNvSpPr/>
          <p:nvPr/>
        </p:nvSpPr>
        <p:spPr>
          <a:xfrm>
            <a:off x="1506427" y="1467435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310361" y="1131970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1</a:t>
            </a:r>
          </a:p>
        </p:txBody>
      </p:sp>
      <p:sp>
        <p:nvSpPr>
          <p:cNvPr id="37" name="Oval 36"/>
          <p:cNvSpPr/>
          <p:nvPr/>
        </p:nvSpPr>
        <p:spPr>
          <a:xfrm>
            <a:off x="3324568" y="3417332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128502" y="3081867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4</a:t>
            </a:r>
          </a:p>
        </p:txBody>
      </p:sp>
      <p:sp>
        <p:nvSpPr>
          <p:cNvPr id="41" name="Oval 40"/>
          <p:cNvSpPr/>
          <p:nvPr/>
        </p:nvSpPr>
        <p:spPr>
          <a:xfrm>
            <a:off x="7357752" y="2109301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161686" y="1773836"/>
            <a:ext cx="98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N</a:t>
            </a:r>
          </a:p>
        </p:txBody>
      </p:sp>
      <p:cxnSp>
        <p:nvCxnSpPr>
          <p:cNvPr id="23" name="Straight Connector 22"/>
          <p:cNvCxnSpPr>
            <a:stCxn id="14" idx="0"/>
            <a:endCxn id="41" idx="2"/>
          </p:cNvCxnSpPr>
          <p:nvPr/>
        </p:nvCxnSpPr>
        <p:spPr>
          <a:xfrm flipV="1">
            <a:off x="6627448" y="2274651"/>
            <a:ext cx="730303" cy="24841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6" idx="0"/>
          </p:cNvCxnSpPr>
          <p:nvPr/>
        </p:nvCxnSpPr>
        <p:spPr>
          <a:xfrm flipH="1" flipV="1">
            <a:off x="7498428" y="2427051"/>
            <a:ext cx="35604" cy="6362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2" idx="0"/>
          </p:cNvCxnSpPr>
          <p:nvPr/>
        </p:nvCxnSpPr>
        <p:spPr>
          <a:xfrm flipH="1" flipV="1">
            <a:off x="2869767" y="1717451"/>
            <a:ext cx="689471" cy="43628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0" idx="0"/>
            <a:endCxn id="29" idx="2"/>
          </p:cNvCxnSpPr>
          <p:nvPr/>
        </p:nvCxnSpPr>
        <p:spPr>
          <a:xfrm flipV="1">
            <a:off x="2312074" y="1694159"/>
            <a:ext cx="374464" cy="8544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3" idx="5"/>
          </p:cNvCxnSpPr>
          <p:nvPr/>
        </p:nvCxnSpPr>
        <p:spPr>
          <a:xfrm flipH="1" flipV="1">
            <a:off x="794094" y="1934371"/>
            <a:ext cx="173062" cy="4540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33" idx="3"/>
          </p:cNvCxnSpPr>
          <p:nvPr/>
        </p:nvCxnSpPr>
        <p:spPr>
          <a:xfrm flipV="1">
            <a:off x="1058109" y="1749705"/>
            <a:ext cx="482656" cy="6221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0"/>
            <a:endCxn id="33" idx="6"/>
          </p:cNvCxnSpPr>
          <p:nvPr/>
        </p:nvCxnSpPr>
        <p:spPr>
          <a:xfrm flipH="1" flipV="1">
            <a:off x="1740890" y="1632785"/>
            <a:ext cx="571184" cy="14681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7" idx="2"/>
            <a:endCxn id="8" idx="3"/>
          </p:cNvCxnSpPr>
          <p:nvPr/>
        </p:nvCxnSpPr>
        <p:spPr>
          <a:xfrm flipH="1" flipV="1">
            <a:off x="2700216" y="3131066"/>
            <a:ext cx="624353" cy="45161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0BBA-EA05-0A49-983D-81E5A497EA95}" type="slidenum">
              <a:rPr lang="en-US" smtClean="0"/>
              <a:t>31</a:t>
            </a:fld>
            <a:endParaRPr lang="en-US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and organizational structures for Sw. Eng.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95936" y="1484784"/>
            <a:ext cx="2240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Allocations</a:t>
            </a: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5714050" y="1802433"/>
            <a:ext cx="1378230" cy="54644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2898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SS_Type_Hierarchy_Relevant_bi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" y="1052736"/>
            <a:ext cx="9096537" cy="566874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0BBA-EA05-0A49-983D-81E5A497EA95}" type="slidenum">
              <a:rPr lang="en-US" smtClean="0"/>
              <a:t>32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and organizational structures, 13 types</a:t>
            </a:r>
          </a:p>
        </p:txBody>
      </p:sp>
    </p:spTree>
    <p:extLst>
      <p:ext uri="{BB962C8B-B14F-4D97-AF65-F5344CB8AC3E}">
        <p14:creationId xmlns:p14="http://schemas.microsoft.com/office/powerpoint/2010/main" val="3719435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0BBA-EA05-0A49-983D-81E5A497EA95}" type="slidenum">
              <a:rPr lang="en-US" smtClean="0"/>
              <a:t>33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networks and their analysis, i.e., SNA!</a:t>
            </a:r>
          </a:p>
        </p:txBody>
      </p:sp>
      <p:sp>
        <p:nvSpPr>
          <p:cNvPr id="2" name="Rectangle 1"/>
          <p:cNvSpPr/>
          <p:nvPr/>
        </p:nvSpPr>
        <p:spPr>
          <a:xfrm>
            <a:off x="323528" y="1124744"/>
            <a:ext cx="8064896" cy="2203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2000" b="1" dirty="0"/>
              <a:t>Social-Networks Analysis (SNA): </a:t>
            </a:r>
            <a:r>
              <a:rPr lang="en-US" sz="2000" i="1" dirty="0"/>
              <a:t>“Visualize and analyze patterns of inter-actor contact as these can have effects on the spread of </a:t>
            </a:r>
            <a:r>
              <a:rPr lang="ja-JP" altLang="en-US" sz="2000" i="1" dirty="0">
                <a:latin typeface="Arial"/>
              </a:rPr>
              <a:t>“</a:t>
            </a:r>
            <a:r>
              <a:rPr lang="en-US" sz="2000" i="1" dirty="0"/>
              <a:t>goods</a:t>
            </a:r>
            <a:r>
              <a:rPr lang="ja-JP" altLang="en-US" sz="2000" i="1" dirty="0">
                <a:latin typeface="Arial"/>
              </a:rPr>
              <a:t>”</a:t>
            </a:r>
            <a:r>
              <a:rPr lang="en-US" altLang="ja-JP" sz="2000" i="1" dirty="0"/>
              <a:t>, </a:t>
            </a:r>
            <a:r>
              <a:rPr lang="en-US" sz="2000" i="1" dirty="0"/>
              <a:t>power or community dynamics that cannot be seen focusing only on individual behavior.”</a:t>
            </a:r>
          </a:p>
          <a:p>
            <a:pPr eaLnBrk="0" hangingPunct="0">
              <a:lnSpc>
                <a:spcPct val="90000"/>
              </a:lnSpc>
            </a:pPr>
            <a:endParaRPr lang="en-US" i="1" dirty="0"/>
          </a:p>
          <a:p>
            <a:pPr eaLnBrk="0" hangingPunct="0">
              <a:lnSpc>
                <a:spcPct val="90000"/>
              </a:lnSpc>
            </a:pPr>
            <a:r>
              <a:rPr lang="en-US" i="1" dirty="0"/>
              <a:t>SNA in Sw. Eng. </a:t>
            </a:r>
            <a:r>
              <a:rPr lang="en-US" i="1" dirty="0">
                <a:sym typeface="Wingdings"/>
              </a:rPr>
              <a:t></a:t>
            </a:r>
            <a:r>
              <a:rPr lang="en-US" i="1" dirty="0"/>
              <a:t> “Study </a:t>
            </a:r>
            <a:r>
              <a:rPr lang="en-US" b="1" i="1" dirty="0">
                <a:solidFill>
                  <a:srgbClr val="FF0000"/>
                </a:solidFill>
              </a:rPr>
              <a:t>socio-technical emergent behavior </a:t>
            </a:r>
            <a:r>
              <a:rPr lang="en-US" i="1" dirty="0"/>
              <a:t>across development networks”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931145" y="4684630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261" y="5058764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74683" y="5326496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7799" y="5700630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95956" y="4076631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32855" y="4298368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3119" y="4450765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86236" y="4824899"/>
            <a:ext cx="98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11329" y="4820097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154446" y="5194231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N-1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17914" y="5360363"/>
            <a:ext cx="218831" cy="20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061030" y="5734497"/>
            <a:ext cx="10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Dev. 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20008" y="50910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2" name="Straight Connector 21"/>
          <p:cNvCxnSpPr>
            <a:stCxn id="7" idx="0"/>
            <a:endCxn id="13" idx="1"/>
          </p:cNvCxnSpPr>
          <p:nvPr/>
        </p:nvCxnSpPr>
        <p:spPr>
          <a:xfrm flipV="1">
            <a:off x="1040559" y="4178234"/>
            <a:ext cx="1155395" cy="506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3"/>
            <a:endCxn id="15" idx="1"/>
          </p:cNvCxnSpPr>
          <p:nvPr/>
        </p:nvCxnSpPr>
        <p:spPr>
          <a:xfrm>
            <a:off x="2414787" y="4178231"/>
            <a:ext cx="1028333" cy="37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2"/>
            <a:endCxn id="11" idx="1"/>
          </p:cNvCxnSpPr>
          <p:nvPr/>
        </p:nvCxnSpPr>
        <p:spPr>
          <a:xfrm>
            <a:off x="1040559" y="4887830"/>
            <a:ext cx="1434122" cy="540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</p:cNvCxnSpPr>
          <p:nvPr/>
        </p:nvCxnSpPr>
        <p:spPr>
          <a:xfrm flipV="1">
            <a:off x="1149975" y="4601564"/>
            <a:ext cx="2296505" cy="184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30160" y="4958771"/>
            <a:ext cx="687753" cy="503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3"/>
          </p:cNvCxnSpPr>
          <p:nvPr/>
        </p:nvCxnSpPr>
        <p:spPr>
          <a:xfrm flipV="1">
            <a:off x="5112451" y="4938637"/>
            <a:ext cx="1398878" cy="3832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5" idx="3"/>
            <a:endCxn id="21" idx="1"/>
          </p:cNvCxnSpPr>
          <p:nvPr/>
        </p:nvCxnSpPr>
        <p:spPr>
          <a:xfrm>
            <a:off x="3661950" y="4552365"/>
            <a:ext cx="958058" cy="769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87265" y="3949131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91199" y="3613666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2</a:t>
            </a:r>
          </a:p>
        </p:txBody>
      </p:sp>
      <p:sp>
        <p:nvSpPr>
          <p:cNvPr id="31" name="Oval 30"/>
          <p:cNvSpPr/>
          <p:nvPr/>
        </p:nvSpPr>
        <p:spPr>
          <a:xfrm>
            <a:off x="2679836" y="3825836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483768" y="3490371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3</a:t>
            </a:r>
          </a:p>
        </p:txBody>
      </p:sp>
      <p:sp>
        <p:nvSpPr>
          <p:cNvPr id="33" name="Oval 32"/>
          <p:cNvSpPr/>
          <p:nvPr/>
        </p:nvSpPr>
        <p:spPr>
          <a:xfrm>
            <a:off x="1499724" y="3764465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303658" y="3429000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1</a:t>
            </a:r>
          </a:p>
        </p:txBody>
      </p:sp>
      <p:sp>
        <p:nvSpPr>
          <p:cNvPr id="35" name="Oval 34"/>
          <p:cNvSpPr/>
          <p:nvPr/>
        </p:nvSpPr>
        <p:spPr>
          <a:xfrm>
            <a:off x="3317865" y="5714362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121799" y="5378897"/>
            <a:ext cx="91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4</a:t>
            </a:r>
          </a:p>
        </p:txBody>
      </p:sp>
      <p:sp>
        <p:nvSpPr>
          <p:cNvPr id="37" name="Oval 36"/>
          <p:cNvSpPr/>
          <p:nvPr/>
        </p:nvSpPr>
        <p:spPr>
          <a:xfrm>
            <a:off x="7351049" y="4406331"/>
            <a:ext cx="234462" cy="3307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154983" y="4070866"/>
            <a:ext cx="98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Art. N</a:t>
            </a:r>
          </a:p>
        </p:txBody>
      </p:sp>
      <p:cxnSp>
        <p:nvCxnSpPr>
          <p:cNvPr id="39" name="Straight Connector 38"/>
          <p:cNvCxnSpPr>
            <a:stCxn id="17" idx="0"/>
            <a:endCxn id="37" idx="2"/>
          </p:cNvCxnSpPr>
          <p:nvPr/>
        </p:nvCxnSpPr>
        <p:spPr>
          <a:xfrm flipV="1">
            <a:off x="6620745" y="4571681"/>
            <a:ext cx="730303" cy="24841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9" idx="0"/>
          </p:cNvCxnSpPr>
          <p:nvPr/>
        </p:nvCxnSpPr>
        <p:spPr>
          <a:xfrm flipH="1" flipV="1">
            <a:off x="7491725" y="4724081"/>
            <a:ext cx="35604" cy="6362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5" idx="0"/>
          </p:cNvCxnSpPr>
          <p:nvPr/>
        </p:nvCxnSpPr>
        <p:spPr>
          <a:xfrm flipH="1" flipV="1">
            <a:off x="2863064" y="4014481"/>
            <a:ext cx="689471" cy="43628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0"/>
            <a:endCxn id="31" idx="2"/>
          </p:cNvCxnSpPr>
          <p:nvPr/>
        </p:nvCxnSpPr>
        <p:spPr>
          <a:xfrm flipV="1">
            <a:off x="2305371" y="3991189"/>
            <a:ext cx="374464" cy="8544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9" idx="5"/>
          </p:cNvCxnSpPr>
          <p:nvPr/>
        </p:nvCxnSpPr>
        <p:spPr>
          <a:xfrm flipH="1" flipV="1">
            <a:off x="787391" y="4231401"/>
            <a:ext cx="173062" cy="4540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3" idx="3"/>
          </p:cNvCxnSpPr>
          <p:nvPr/>
        </p:nvCxnSpPr>
        <p:spPr>
          <a:xfrm flipV="1">
            <a:off x="1051406" y="4046735"/>
            <a:ext cx="482656" cy="6221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0"/>
            <a:endCxn id="33" idx="6"/>
          </p:cNvCxnSpPr>
          <p:nvPr/>
        </p:nvCxnSpPr>
        <p:spPr>
          <a:xfrm flipH="1" flipV="1">
            <a:off x="1734187" y="3929815"/>
            <a:ext cx="571184" cy="14681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5" idx="2"/>
            <a:endCxn id="11" idx="3"/>
          </p:cNvCxnSpPr>
          <p:nvPr/>
        </p:nvCxnSpPr>
        <p:spPr>
          <a:xfrm flipH="1" flipV="1">
            <a:off x="2693513" y="5428096"/>
            <a:ext cx="624353" cy="45161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131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34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and organizational structures?? Where are they??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100" y="1308100"/>
            <a:ext cx="7148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Mine data from task databases (JIRA, </a:t>
            </a:r>
            <a:r>
              <a:rPr lang="en-US" dirty="0" err="1"/>
              <a:t>BugZilla</a:t>
            </a:r>
            <a:r>
              <a:rPr lang="en-US" dirty="0"/>
              <a:t>, etc.) </a:t>
            </a:r>
          </a:p>
          <a:p>
            <a:pPr marL="457200" indent="-457200">
              <a:buAutoNum type="arabicPeriod"/>
            </a:pPr>
            <a:r>
              <a:rPr lang="en-US" dirty="0"/>
              <a:t>Build a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3768420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35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and organizational structures?? Where are they??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100" y="1308100"/>
            <a:ext cx="7148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dirty="0"/>
              <a:t>Mine data from task databases (JIRA, </a:t>
            </a:r>
            <a:r>
              <a:rPr lang="en-US" dirty="0" err="1"/>
              <a:t>BugZilla</a:t>
            </a:r>
            <a:r>
              <a:rPr lang="en-US" dirty="0"/>
              <a:t>, etc.) </a:t>
            </a:r>
          </a:p>
          <a:p>
            <a:pPr marL="457200" indent="-457200">
              <a:buAutoNum type="arabicPeriod"/>
            </a:pPr>
            <a:r>
              <a:rPr lang="en-US" dirty="0"/>
              <a:t>Build a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4008" y="1988840"/>
            <a:ext cx="4180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Example... Eclipse </a:t>
            </a:r>
            <a:r>
              <a:rPr lang="en-US" b="1" dirty="0" err="1">
                <a:solidFill>
                  <a:srgbClr val="FF0000"/>
                </a:solidFill>
              </a:rPr>
              <a:t>MyLyn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815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36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and organizational structures?? Where are they??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100" y="1308100"/>
            <a:ext cx="4378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Mine data from task databases </a:t>
            </a:r>
          </a:p>
          <a:p>
            <a:pPr marL="457200" indent="-457200">
              <a:buAutoNum type="arabicPeriod"/>
            </a:pPr>
            <a:r>
              <a:rPr lang="en-US" dirty="0"/>
              <a:t>Build a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4008" y="1988840"/>
            <a:ext cx="418020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Example... Eclipse </a:t>
            </a:r>
            <a:r>
              <a:rPr lang="en-US" b="1" dirty="0" err="1">
                <a:solidFill>
                  <a:srgbClr val="FF0000"/>
                </a:solidFill>
              </a:rPr>
              <a:t>MyLyn</a:t>
            </a:r>
            <a:endParaRPr lang="en-US" b="1" dirty="0">
              <a:solidFill>
                <a:srgbClr val="FF0000"/>
              </a:solidFill>
            </a:endParaRPr>
          </a:p>
          <a:p>
            <a:pPr marL="457200" indent="-457200">
              <a:buAutoNum type="alphaLcPeriod"/>
            </a:pPr>
            <a:r>
              <a:rPr lang="en-US" b="1" dirty="0">
                <a:solidFill>
                  <a:srgbClr val="FF0000"/>
                </a:solidFill>
              </a:rPr>
              <a:t>Spring Task DB</a:t>
            </a:r>
          </a:p>
          <a:p>
            <a:pPr marL="457200" indent="-457200">
              <a:buAutoNum type="alphaLcPeriod"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sp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4457700" cy="405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100" y="1308100"/>
            <a:ext cx="7148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Mine data from task databases (JIRA, </a:t>
            </a:r>
            <a:r>
              <a:rPr lang="en-US" dirty="0" err="1"/>
              <a:t>BugZilla</a:t>
            </a:r>
            <a:r>
              <a:rPr lang="en-US" dirty="0"/>
              <a:t>, etc.) </a:t>
            </a:r>
          </a:p>
          <a:p>
            <a:pPr marL="457200" indent="-457200">
              <a:buAutoNum type="arabicPeriod"/>
            </a:pPr>
            <a:r>
              <a:rPr lang="en-US" dirty="0"/>
              <a:t>Build a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71585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37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and organizational structures?? Where are they??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100" y="1308100"/>
            <a:ext cx="4378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Mine data from task databases </a:t>
            </a:r>
          </a:p>
          <a:p>
            <a:pPr marL="457200" indent="-457200">
              <a:buAutoNum type="arabicPeriod"/>
            </a:pPr>
            <a:r>
              <a:rPr lang="en-US" dirty="0"/>
              <a:t>Build a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4008" y="1988840"/>
            <a:ext cx="418020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Example... Eclipse </a:t>
            </a:r>
            <a:r>
              <a:rPr lang="en-US" b="1" dirty="0" err="1">
                <a:solidFill>
                  <a:srgbClr val="FF0000"/>
                </a:solidFill>
              </a:rPr>
              <a:t>MyLyn</a:t>
            </a:r>
            <a:endParaRPr lang="en-US" b="1" dirty="0">
              <a:solidFill>
                <a:srgbClr val="FF0000"/>
              </a:solidFill>
            </a:endParaRPr>
          </a:p>
          <a:p>
            <a:pPr marL="457200" indent="-457200">
              <a:buAutoNum type="alphaLcPeriod"/>
            </a:pPr>
            <a:r>
              <a:rPr lang="en-US" b="1" dirty="0">
                <a:solidFill>
                  <a:srgbClr val="FF0000"/>
                </a:solidFill>
              </a:rPr>
              <a:t>Spring Task DB</a:t>
            </a:r>
          </a:p>
          <a:p>
            <a:pPr marL="457200" indent="-457200">
              <a:buAutoNum type="alphaLcPeriod"/>
            </a:pPr>
            <a:r>
              <a:rPr lang="en-US" b="1" dirty="0" err="1">
                <a:solidFill>
                  <a:srgbClr val="FF0000"/>
                </a:solidFill>
              </a:rPr>
              <a:t>SpringSource</a:t>
            </a:r>
            <a:r>
              <a:rPr lang="en-US" b="1" dirty="0">
                <a:solidFill>
                  <a:srgbClr val="FF0000"/>
                </a:solidFill>
              </a:rPr>
              <a:t> Task DB</a:t>
            </a:r>
          </a:p>
        </p:txBody>
      </p:sp>
      <p:pic>
        <p:nvPicPr>
          <p:cNvPr id="7" name="Picture 6" descr="springSou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8" y="2132856"/>
            <a:ext cx="4381500" cy="408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100" y="1308100"/>
            <a:ext cx="7148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Mine data from task databases (JIRA, </a:t>
            </a:r>
            <a:r>
              <a:rPr lang="en-US" dirty="0" err="1"/>
              <a:t>BugZilla</a:t>
            </a:r>
            <a:r>
              <a:rPr lang="en-US" dirty="0"/>
              <a:t>, etc.) </a:t>
            </a:r>
          </a:p>
          <a:p>
            <a:pPr marL="457200" indent="-457200">
              <a:buAutoNum type="arabicPeriod"/>
            </a:pPr>
            <a:r>
              <a:rPr lang="en-US" dirty="0"/>
              <a:t>Build a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589873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38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Playground for Social Debt: social and organizational structures?? Where are they??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100" y="1308100"/>
            <a:ext cx="4378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Mine data from task databases </a:t>
            </a:r>
          </a:p>
          <a:p>
            <a:pPr marL="457200" indent="-457200">
              <a:buAutoNum type="arabicPeriod"/>
            </a:pPr>
            <a:r>
              <a:rPr lang="en-US" dirty="0"/>
              <a:t>Build a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4008" y="1988840"/>
            <a:ext cx="41802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Example... Eclipse </a:t>
            </a:r>
            <a:r>
              <a:rPr lang="en-US" b="1" dirty="0" err="1">
                <a:solidFill>
                  <a:srgbClr val="FF0000"/>
                </a:solidFill>
              </a:rPr>
              <a:t>MyLyn</a:t>
            </a:r>
            <a:endParaRPr lang="en-US" b="1" dirty="0">
              <a:solidFill>
                <a:srgbClr val="FF0000"/>
              </a:solidFill>
            </a:endParaRPr>
          </a:p>
          <a:p>
            <a:pPr marL="457200" indent="-457200">
              <a:buAutoNum type="alphaLcPeriod"/>
            </a:pPr>
            <a:r>
              <a:rPr lang="en-US" b="1" dirty="0">
                <a:solidFill>
                  <a:srgbClr val="FF0000"/>
                </a:solidFill>
              </a:rPr>
              <a:t>Spring Task DB</a:t>
            </a:r>
          </a:p>
          <a:p>
            <a:pPr marL="457200" indent="-457200">
              <a:buAutoNum type="alphaLcPeriod"/>
            </a:pPr>
            <a:r>
              <a:rPr lang="en-US" b="1" dirty="0" err="1">
                <a:solidFill>
                  <a:srgbClr val="FF0000"/>
                </a:solidFill>
              </a:rPr>
              <a:t>SpringSource</a:t>
            </a:r>
            <a:r>
              <a:rPr lang="en-US" b="1" dirty="0">
                <a:solidFill>
                  <a:srgbClr val="FF0000"/>
                </a:solidFill>
              </a:rPr>
              <a:t> Task DB</a:t>
            </a:r>
          </a:p>
          <a:p>
            <a:pPr marL="457200" indent="-457200">
              <a:buAutoNum type="alphaLcPeriod"/>
            </a:pPr>
            <a:r>
              <a:rPr lang="en-US" b="1" dirty="0">
                <a:solidFill>
                  <a:srgbClr val="FF0000"/>
                </a:solidFill>
              </a:rPr>
              <a:t>Eclipse </a:t>
            </a:r>
            <a:r>
              <a:rPr lang="en-US" b="1" dirty="0" err="1">
                <a:solidFill>
                  <a:srgbClr val="FF0000"/>
                </a:solidFill>
              </a:rPr>
              <a:t>Bugzilla</a:t>
            </a:r>
            <a:endParaRPr lang="en-US" b="1" dirty="0">
              <a:solidFill>
                <a:srgbClr val="FF0000"/>
              </a:solidFill>
            </a:endParaRPr>
          </a:p>
          <a:p>
            <a:pPr marL="457200" indent="-457200">
              <a:buAutoNum type="alphaLcPeriod"/>
            </a:pPr>
            <a:r>
              <a:rPr lang="en-US" b="1" dirty="0">
                <a:solidFill>
                  <a:srgbClr val="FF0000"/>
                </a:solidFill>
              </a:rPr>
              <a:t>...</a:t>
            </a:r>
          </a:p>
        </p:txBody>
      </p:sp>
      <p:pic>
        <p:nvPicPr>
          <p:cNvPr id="3" name="Picture 2" descr="eclipseBugzil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4483100" cy="408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100" y="1308100"/>
            <a:ext cx="7148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/>
              <a:t>Mine data from task databases (JIRA, </a:t>
            </a:r>
            <a:r>
              <a:rPr lang="en-US" dirty="0" err="1"/>
              <a:t>BugZilla</a:t>
            </a:r>
            <a:r>
              <a:rPr lang="en-US" dirty="0"/>
              <a:t>, etc.) </a:t>
            </a:r>
          </a:p>
          <a:p>
            <a:pPr marL="457200" indent="-457200">
              <a:buAutoNum type="arabicPeriod"/>
            </a:pPr>
            <a:r>
              <a:rPr lang="en-US" dirty="0"/>
              <a:t>Build a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419411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43704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You add some SNA and you get something like this...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39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ocial-code graph_animation-1 (dragged)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>
            <a:extLst>
              <a:ext uri="{FF2B5EF4-FFF2-40B4-BE49-F238E27FC236}">
                <a16:creationId xmlns:a16="http://schemas.microsoft.com/office/drawing/2014/main" id="{58F90DFE-6182-AA64-314C-A06A343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BBD9278-1FBB-314D-9A21-28F3B40361F9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9CFD7611-62CD-A369-F738-D4ABD82CF6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sym typeface="Symbol" pitchFamily="2" charset="2"/>
              </a:rPr>
              <a:t>Mintzberg’s coordination mechanisms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BBB6BCB5-88ED-FD95-DA49-03E832279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7700" y="1773238"/>
            <a:ext cx="7847013" cy="4367212"/>
          </a:xfrm>
        </p:spPr>
        <p:txBody>
          <a:bodyPr/>
          <a:lstStyle/>
          <a:p>
            <a:pPr marL="342900" indent="-342900" eaLnBrk="1" hangingPunct="1">
              <a:tabLst/>
            </a:pPr>
            <a:r>
              <a:rPr lang="en-US" altLang="en-IT" dirty="0"/>
              <a:t>Simple: direct supervision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Machine bureaucracy: standardization of work processes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Divisionalized form: standardization of work products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Professional bureaucracy: standardization of worker skills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Adhocracy: mutual adjustment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43704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You add some SNA and you get something and this...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40</a:t>
            </a:fld>
            <a:r>
              <a:rPr lang="it-IT"/>
              <a:t> -</a:t>
            </a:r>
            <a:endParaRPr lang="en-US"/>
          </a:p>
        </p:txBody>
      </p:sp>
      <p:pic>
        <p:nvPicPr>
          <p:cNvPr id="3" name="Picture 2" descr="social-code graph_animation-2 (dragged)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31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43704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You add some SNA and you get something and this...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41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ocial-code graph_animation-3 (dragged)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" y="980728"/>
            <a:ext cx="914547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85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43704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You add some SNA and you get something and this...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42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ocial-code graph_animation-4 (dragged)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14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43704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You add some SNA and you get something and this!!!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43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ocial-code graph_animation-4 (dragged)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427984" y="4293096"/>
            <a:ext cx="309634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98559" y="4509120"/>
            <a:ext cx="9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Org.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004048" y="2996952"/>
            <a:ext cx="3096344" cy="115212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4623" y="2996952"/>
            <a:ext cx="9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Org. 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148064" y="1556792"/>
            <a:ext cx="309634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18639" y="1772816"/>
            <a:ext cx="9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Org. 3</a:t>
            </a:r>
          </a:p>
        </p:txBody>
      </p:sp>
    </p:spTree>
    <p:extLst>
      <p:ext uri="{BB962C8B-B14F-4D97-AF65-F5344CB8AC3E}">
        <p14:creationId xmlns:p14="http://schemas.microsoft.com/office/powerpoint/2010/main" val="2367499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028573" y="2292842"/>
            <a:ext cx="3862446" cy="19250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758"/>
          </a:xfrm>
        </p:spPr>
        <p:txBody>
          <a:bodyPr>
            <a:normAutofit/>
          </a:bodyPr>
          <a:lstStyle/>
          <a:p>
            <a:r>
              <a:rPr lang="en-US" dirty="0"/>
              <a:t>For Example…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410006"/>
            <a:ext cx="2133600" cy="365125"/>
          </a:xfrm>
        </p:spPr>
        <p:txBody>
          <a:bodyPr/>
          <a:lstStyle/>
          <a:p>
            <a:fld id="{3A980BBA-EA05-0A49-983D-81E5A497EA95}" type="slidenum">
              <a:rPr lang="en-US" smtClean="0"/>
              <a:t>44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36512" y="1196752"/>
            <a:ext cx="5256584" cy="5170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i="1" dirty="0"/>
          </a:p>
          <a:p>
            <a:r>
              <a:rPr lang="en-US" sz="2000" i="1" dirty="0"/>
              <a:t>SCENARIO: a collaboration between Org. 1 and rest of open-source community changes interaction protocols. </a:t>
            </a:r>
          </a:p>
          <a:p>
            <a:endParaRPr lang="en-US" sz="2000" i="1" dirty="0"/>
          </a:p>
          <a:p>
            <a:r>
              <a:rPr lang="en-US" sz="2000" b="1" i="1" dirty="0"/>
              <a:t>DECISION: Org 1 deploys “Intellectual propriety” barriers to protect industrial secrets</a:t>
            </a:r>
            <a:r>
              <a:rPr lang="en-US" sz="2000" i="1" dirty="0"/>
              <a:t>. </a:t>
            </a:r>
          </a:p>
          <a:p>
            <a:pPr marL="342900" indent="-342900">
              <a:buFontTx/>
              <a:buChar char="-"/>
            </a:pPr>
            <a:endParaRPr lang="en-US" sz="2000" i="1" dirty="0"/>
          </a:p>
          <a:p>
            <a:pPr marL="342900" indent="-342900">
              <a:buFontTx/>
              <a:buChar char="-"/>
            </a:pPr>
            <a:r>
              <a:rPr lang="en-US" sz="2000" i="1" dirty="0"/>
              <a:t>This can produce two types of (negative?) effects:</a:t>
            </a:r>
          </a:p>
          <a:p>
            <a:endParaRPr lang="en-US" sz="2000" i="1" dirty="0"/>
          </a:p>
          <a:p>
            <a:pPr marL="971550" lvl="1" indent="-514350">
              <a:buFont typeface="+mj-lt"/>
              <a:buAutoNum type="arabicPeriod"/>
            </a:pPr>
            <a:r>
              <a:rPr lang="en-US" sz="1800" b="1" i="1" dirty="0"/>
              <a:t>Organizational/Social: </a:t>
            </a:r>
            <a:r>
              <a:rPr lang="en-US" sz="1800" i="1" dirty="0"/>
              <a:t>e.g.</a:t>
            </a:r>
            <a:r>
              <a:rPr lang="en-US" sz="1800" b="1" i="1" dirty="0"/>
              <a:t> </a:t>
            </a:r>
            <a:r>
              <a:rPr lang="en-US" sz="1800" i="1" dirty="0"/>
              <a:t>collaboration becomes too formal </a:t>
            </a:r>
            <a:r>
              <a:rPr lang="en-US" sz="1800" i="1" dirty="0">
                <a:sym typeface="Wingdings"/>
              </a:rPr>
              <a:t></a:t>
            </a:r>
            <a:r>
              <a:rPr lang="en-US" sz="1800" i="1" dirty="0"/>
              <a:t> fear</a:t>
            </a:r>
          </a:p>
          <a:p>
            <a:endParaRPr lang="en-US" sz="1800" i="1" dirty="0"/>
          </a:p>
          <a:p>
            <a:pPr marL="971550" lvl="1" indent="-514350">
              <a:buFont typeface="+mj-lt"/>
              <a:buAutoNum type="arabicPeriod"/>
            </a:pPr>
            <a:r>
              <a:rPr lang="en-US" sz="1800" b="1" i="1" dirty="0"/>
              <a:t>Technical:</a:t>
            </a:r>
            <a:r>
              <a:rPr lang="en-US" sz="1800" i="1" dirty="0"/>
              <a:t> e.g. tasks and artifacts cannot be shared as freely </a:t>
            </a:r>
            <a:r>
              <a:rPr lang="en-US" sz="1800" i="1" dirty="0">
                <a:sym typeface="Wingdings"/>
              </a:rPr>
              <a:t></a:t>
            </a:r>
            <a:r>
              <a:rPr lang="en-US" sz="1800" i="1" dirty="0"/>
              <a:t> slower lifecycle</a:t>
            </a:r>
            <a:endParaRPr lang="en-US" sz="1800" b="1" i="1" dirty="0"/>
          </a:p>
          <a:p>
            <a:endParaRPr lang="en-US" sz="2000" i="1" dirty="0"/>
          </a:p>
        </p:txBody>
      </p:sp>
      <p:sp>
        <p:nvSpPr>
          <p:cNvPr id="13" name="Rectangle 12"/>
          <p:cNvSpPr/>
          <p:nvPr/>
        </p:nvSpPr>
        <p:spPr>
          <a:xfrm>
            <a:off x="5213675" y="2573579"/>
            <a:ext cx="1320389" cy="7887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Helvetica Neue Light"/>
                <a:cs typeface="Helvetica Neue Light"/>
              </a:rPr>
              <a:t>Org.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52166" y="2573579"/>
            <a:ext cx="1320389" cy="7887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Helvetica Neue Light"/>
                <a:cs typeface="Helvetica Neue Light"/>
              </a:rPr>
              <a:t>Open-Source Community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32" y="2700578"/>
            <a:ext cx="187569" cy="431800"/>
          </a:xfrm>
          <a:prstGeom prst="rect">
            <a:avLst/>
          </a:prstGeom>
        </p:spPr>
      </p:pic>
      <p:cxnSp>
        <p:nvCxnSpPr>
          <p:cNvPr id="19" name="Straight Connector 18"/>
          <p:cNvCxnSpPr>
            <a:stCxn id="13" idx="3"/>
            <a:endCxn id="16" idx="1"/>
          </p:cNvCxnSpPr>
          <p:nvPr/>
        </p:nvCxnSpPr>
        <p:spPr>
          <a:xfrm flipV="1">
            <a:off x="6534064" y="2916479"/>
            <a:ext cx="368968" cy="51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5" idx="1"/>
          </p:cNvCxnSpPr>
          <p:nvPr/>
        </p:nvCxnSpPr>
        <p:spPr>
          <a:xfrm>
            <a:off x="7090601" y="2916479"/>
            <a:ext cx="361565" cy="51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516216" y="3179475"/>
            <a:ext cx="1069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Intellectual propriety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1209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43704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 SNA to evaluate interaction patterns between sub-organizations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45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ocial-code graph_animation-4 (dragged)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427984" y="4293096"/>
            <a:ext cx="309634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98559" y="4509120"/>
            <a:ext cx="9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Org. 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148064" y="1556792"/>
            <a:ext cx="309634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18639" y="1772816"/>
            <a:ext cx="9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Org. 3</a:t>
            </a:r>
          </a:p>
        </p:txBody>
      </p:sp>
      <p:cxnSp>
        <p:nvCxnSpPr>
          <p:cNvPr id="6" name="Straight Connector 5"/>
          <p:cNvCxnSpPr>
            <a:stCxn id="12" idx="0"/>
            <a:endCxn id="16" idx="2"/>
          </p:cNvCxnSpPr>
          <p:nvPr/>
        </p:nvCxnSpPr>
        <p:spPr bwMode="auto">
          <a:xfrm flipV="1">
            <a:off x="5976156" y="2780928"/>
            <a:ext cx="720080" cy="151216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78910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04342" y="1343526"/>
            <a:ext cx="7668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The effects of the socio-technical decision can lead to a less-than-ideal social community…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… this consequence leads to some sort of </a:t>
            </a:r>
            <a:r>
              <a:rPr lang="en-US" b="1" dirty="0"/>
              <a:t>“social </a:t>
            </a:r>
            <a:r>
              <a:rPr lang="en-US" sz="2400" b="1" dirty="0"/>
              <a:t>debt”</a:t>
            </a:r>
            <a:r>
              <a:rPr lang="en-US" sz="2400" dirty="0"/>
              <a:t>, i.e. </a:t>
            </a:r>
            <a:r>
              <a:rPr lang="en-US" sz="2400" i="1" dirty="0"/>
              <a:t>invisible project cost due to a sub-optimal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52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For Example… cont’d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410006"/>
            <a:ext cx="2133600" cy="365125"/>
          </a:xfrm>
        </p:spPr>
        <p:txBody>
          <a:bodyPr/>
          <a:lstStyle/>
          <a:p>
            <a:fld id="{3A980BBA-EA05-0A49-983D-81E5A497EA95}" type="slidenum">
              <a:rPr lang="en-US" smtClean="0"/>
              <a:t>46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29740" y="4425687"/>
            <a:ext cx="1325325" cy="775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Helvetica Neue Light"/>
                <a:cs typeface="Helvetica Neue Light"/>
              </a:rPr>
              <a:t>Social Community </a:t>
            </a:r>
            <a:r>
              <a:rPr lang="en-US" sz="1600" baseline="30000" dirty="0">
                <a:solidFill>
                  <a:srgbClr val="000000"/>
                </a:solidFill>
                <a:latin typeface="Helvetica Neue Light"/>
                <a:cs typeface="Helvetica Neue Light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55065" y="5433665"/>
            <a:ext cx="1325325" cy="775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Helvetica Neue Light"/>
                <a:cs typeface="Helvetica Neue Light"/>
              </a:rPr>
              <a:t>Social Community </a:t>
            </a:r>
            <a:r>
              <a:rPr lang="en-US" sz="1600" baseline="30000" dirty="0">
                <a:solidFill>
                  <a:srgbClr val="000000"/>
                </a:solidFill>
                <a:latin typeface="Helvetica Neue Light"/>
                <a:cs typeface="Helvetica Neue Light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31585" y="5404255"/>
            <a:ext cx="1325325" cy="775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Helvetica Neue Light"/>
                <a:cs typeface="Helvetica Neue Light"/>
              </a:rPr>
              <a:t>“optimal” Social Community</a:t>
            </a:r>
            <a:endParaRPr lang="en-US" sz="1600" baseline="3000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1141" y="56154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341443" y="4743853"/>
            <a:ext cx="655258" cy="606927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07925" y="4650277"/>
            <a:ext cx="129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Socio-tech </a:t>
            </a:r>
            <a:r>
              <a:rPr lang="en-US" sz="1400" dirty="0" err="1"/>
              <a:t>dec.</a:t>
            </a:r>
            <a:endParaRPr lang="en-US" sz="14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4835832" y="5404255"/>
            <a:ext cx="106124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35832" y="5390887"/>
            <a:ext cx="0" cy="2112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902015" y="5397573"/>
            <a:ext cx="0" cy="2112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121929" y="3840156"/>
            <a:ext cx="1365042" cy="3743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24" name="Straight Connector 23"/>
          <p:cNvCxnSpPr>
            <a:endCxn id="22" idx="2"/>
          </p:cNvCxnSpPr>
          <p:nvPr/>
        </p:nvCxnSpPr>
        <p:spPr>
          <a:xfrm flipH="1" flipV="1">
            <a:off x="4804450" y="4214473"/>
            <a:ext cx="550564" cy="117641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049341" y="3804642"/>
            <a:ext cx="2070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Social Debt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328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47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581056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Debt, Insights from Industry: Explorative Empirical Research in a Large GSD Project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1988840"/>
            <a:ext cx="6978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1" dirty="0"/>
              <a:t>22 people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/>
              <a:t>managers, arch., developers, and operators, all directly/indirectly involved in the study</a:t>
            </a:r>
          </a:p>
          <a:p>
            <a:pPr marL="457200" indent="-457200">
              <a:buAutoNum type="arabicPeriod"/>
            </a:pPr>
            <a:r>
              <a:rPr lang="en-US" sz="1800" b="1" dirty="0"/>
              <a:t>5 Researchers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/>
              <a:t>3 senior</a:t>
            </a:r>
          </a:p>
          <a:p>
            <a:pPr marL="914400" lvl="1" indent="-457200">
              <a:buAutoNum type="alphaLcPeriod"/>
            </a:pPr>
            <a:r>
              <a:rPr lang="en-US" sz="1800" dirty="0"/>
              <a:t>2 junior</a:t>
            </a:r>
          </a:p>
          <a:p>
            <a:pPr marL="457200" indent="-457200">
              <a:buAutoNum type="arabicPeriod"/>
            </a:pPr>
            <a:r>
              <a:rPr lang="en-US" sz="1800" b="1" dirty="0"/>
              <a:t>Complex architecture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/>
              <a:t>4-tier </a:t>
            </a:r>
          </a:p>
          <a:p>
            <a:pPr marL="914400" lvl="1" indent="-457200">
              <a:buAutoNum type="alphaLcPeriod"/>
            </a:pPr>
            <a:r>
              <a:rPr lang="en-US" sz="1800" dirty="0"/>
              <a:t>mission-critical with high-dependability</a:t>
            </a:r>
          </a:p>
          <a:p>
            <a:pPr marL="914400" lvl="1" indent="-457200">
              <a:buAutoNum type="alphaLcPeriod"/>
            </a:pPr>
            <a:r>
              <a:rPr lang="en-US" sz="1800" dirty="0"/>
              <a:t>15-30 distributed components</a:t>
            </a:r>
          </a:p>
          <a:p>
            <a:pPr marL="457200" indent="-457200">
              <a:buAutoNum type="arabicPeriod"/>
            </a:pPr>
            <a:r>
              <a:rPr lang="en-US" sz="1800" b="1" dirty="0"/>
              <a:t>Complex Org. Structure </a:t>
            </a:r>
          </a:p>
          <a:p>
            <a:pPr marL="914400" lvl="1" indent="-457200">
              <a:buAutoNum type="arabicPeriod"/>
            </a:pPr>
            <a:r>
              <a:rPr lang="en-US" sz="1800" dirty="0"/>
              <a:t>22 people divided in three global sites</a:t>
            </a:r>
          </a:p>
          <a:p>
            <a:pPr marL="914400" lvl="1" indent="-457200">
              <a:buAutoNum type="arabicPeriod"/>
            </a:pPr>
            <a:r>
              <a:rPr lang="en-US" sz="1800" dirty="0"/>
              <a:t>Complex interaction protocols across (e.g., protect industrial secrets)</a:t>
            </a:r>
          </a:p>
          <a:p>
            <a:pPr marL="914400" lvl="1" indent="-457200">
              <a:buAutoNum type="arabicPeriod"/>
            </a:pPr>
            <a:r>
              <a:rPr lang="en-US" sz="1800" dirty="0"/>
              <a:t>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196752"/>
            <a:ext cx="7834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RQ: What are the causes and effects of social debt in industry?</a:t>
            </a:r>
          </a:p>
        </p:txBody>
      </p:sp>
    </p:spTree>
    <p:extLst>
      <p:ext uri="{BB962C8B-B14F-4D97-AF65-F5344CB8AC3E}">
        <p14:creationId xmlns:p14="http://schemas.microsoft.com/office/powerpoint/2010/main" val="494650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48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678896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Debt, Insights from Industry (1): Social Debt Interpretative Framework</a:t>
            </a:r>
          </a:p>
        </p:txBody>
      </p:sp>
      <p:pic>
        <p:nvPicPr>
          <p:cNvPr id="9" name="Picture 8" descr="Untitled.jp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846"/>
            <a:ext cx="9144000" cy="28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2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49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678896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Debt, Insights from Industry (1): Social Debt Interpretative Framework</a:t>
            </a:r>
          </a:p>
        </p:txBody>
      </p:sp>
      <p:pic>
        <p:nvPicPr>
          <p:cNvPr id="9" name="Picture 8" descr="Untitled.jp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846"/>
            <a:ext cx="9144000" cy="28861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4572000" y="2132856"/>
            <a:ext cx="1872208" cy="864096"/>
          </a:xfrm>
          <a:prstGeom prst="rect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Socio.-Tech. Decisions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236296" y="3212976"/>
            <a:ext cx="1800200" cy="792088"/>
          </a:xfrm>
          <a:prstGeom prst="rect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Community “Smells”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860032" y="3284984"/>
            <a:ext cx="1800200" cy="792088"/>
          </a:xfrm>
          <a:prstGeom prst="rect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Org. - Soc</a:t>
            </a:r>
            <a:r>
              <a:rPr lang="en-US" dirty="0">
                <a:latin typeface="Times New Roman" pitchFamily="18" charset="0"/>
              </a:rPr>
              <a:t>. Structure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03848" y="3284984"/>
            <a:ext cx="1152128" cy="792088"/>
          </a:xfrm>
          <a:prstGeom prst="rect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Social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itchFamily="18" charset="0"/>
              </a:rPr>
              <a:t>Debt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9552" y="3284984"/>
            <a:ext cx="1800200" cy="792088"/>
          </a:xfrm>
          <a:prstGeom prst="rect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itchFamily="18" charset="0"/>
              </a:rPr>
              <a:t>Debt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Effects</a:t>
            </a:r>
          </a:p>
        </p:txBody>
      </p:sp>
      <p:cxnSp>
        <p:nvCxnSpPr>
          <p:cNvPr id="5" name="Straight Connector 4"/>
          <p:cNvCxnSpPr>
            <a:stCxn id="2" idx="3"/>
            <a:endCxn id="7" idx="0"/>
          </p:cNvCxnSpPr>
          <p:nvPr/>
        </p:nvCxnSpPr>
        <p:spPr bwMode="auto">
          <a:xfrm>
            <a:off x="6444208" y="2564904"/>
            <a:ext cx="1692188" cy="64807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Straight Connector 11"/>
          <p:cNvCxnSpPr>
            <a:stCxn id="7" idx="1"/>
            <a:endCxn id="8" idx="3"/>
          </p:cNvCxnSpPr>
          <p:nvPr/>
        </p:nvCxnSpPr>
        <p:spPr bwMode="auto">
          <a:xfrm flipH="1">
            <a:off x="6660232" y="3609020"/>
            <a:ext cx="576064" cy="720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4283968" y="3645024"/>
            <a:ext cx="576064" cy="720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" name="Straight Connector 16"/>
          <p:cNvCxnSpPr>
            <a:endCxn id="11" idx="3"/>
          </p:cNvCxnSpPr>
          <p:nvPr/>
        </p:nvCxnSpPr>
        <p:spPr bwMode="auto">
          <a:xfrm flipH="1" flipV="1">
            <a:off x="2339752" y="3681028"/>
            <a:ext cx="864096" cy="3600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179512" y="1124744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Empirical Software Engineering –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RQ: What are the causes and effects of social debt in industry?</a:t>
            </a:r>
          </a:p>
        </p:txBody>
      </p:sp>
    </p:spTree>
    <p:extLst>
      <p:ext uri="{BB962C8B-B14F-4D97-AF65-F5344CB8AC3E}">
        <p14:creationId xmlns:p14="http://schemas.microsoft.com/office/powerpoint/2010/main" val="71332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>
            <a:extLst>
              <a:ext uri="{FF2B5EF4-FFF2-40B4-BE49-F238E27FC236}">
                <a16:creationId xmlns:a16="http://schemas.microsoft.com/office/drawing/2014/main" id="{E87DBB28-08C4-783D-9E14-CC519DE641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711359A-0465-B547-8694-18B08183E835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BB090235-D4F9-8D75-CDB6-2644CE96FE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External and Internal forces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8B06C65-9642-C211-D21F-31A70837BA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tabLst/>
            </a:pPr>
            <a:r>
              <a:rPr lang="en-US" altLang="en-IT" b="1" dirty="0"/>
              <a:t>Example context: </a:t>
            </a:r>
            <a:r>
              <a:rPr lang="en-US" altLang="en-IT" dirty="0"/>
              <a:t>a complex software development project in a new, not yet explored area, within a government agency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b="1" dirty="0"/>
              <a:t>External force: </a:t>
            </a:r>
            <a:r>
              <a:rPr lang="en-US" altLang="en-IT" dirty="0"/>
              <a:t>the bureaucratic context is likely to want to push a bureaucratic type of organization, with bosses, and hierarchical decision procedures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b="1" dirty="0"/>
              <a:t>Internal force: </a:t>
            </a:r>
            <a:r>
              <a:rPr lang="en-US" altLang="en-IT" dirty="0"/>
              <a:t>the project really requires a more democratic, consensus-based type of organization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50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678896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Debt, Insights from Industry (1): Social Debt Interpretative Framework</a:t>
            </a:r>
          </a:p>
        </p:txBody>
      </p:sp>
      <p:pic>
        <p:nvPicPr>
          <p:cNvPr id="9" name="Picture 8" descr="Untitled.jp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846"/>
            <a:ext cx="9144000" cy="28861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4572000" y="2132856"/>
            <a:ext cx="1872208" cy="864096"/>
          </a:xfrm>
          <a:prstGeom prst="rect">
            <a:avLst/>
          </a:prstGeom>
          <a:solidFill>
            <a:srgbClr val="CCCCCC"/>
          </a:solidFill>
          <a:ln w="76200" cap="flat" cmpd="sng" algn="ctr">
            <a:solidFill>
              <a:srgbClr val="E6E6E6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solidFill>
                    <a:schemeClr val="bg1"/>
                  </a:solidFill>
                </a:ln>
                <a:noFill/>
                <a:effectLst/>
                <a:latin typeface="Times New Roman" pitchFamily="18" charset="0"/>
              </a:rPr>
              <a:t>Socio.-Tech. Decisions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236296" y="3212976"/>
            <a:ext cx="1800200" cy="792088"/>
          </a:xfrm>
          <a:prstGeom prst="rect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Community “Smells”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860032" y="3284984"/>
            <a:ext cx="1800200" cy="792088"/>
          </a:xfrm>
          <a:prstGeom prst="rect">
            <a:avLst/>
          </a:prstGeom>
          <a:solidFill>
            <a:srgbClr val="CCCCCC"/>
          </a:solidFill>
          <a:ln w="76200" cap="flat" cmpd="sng" algn="ctr">
            <a:solidFill>
              <a:srgbClr val="E6E6E6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solidFill>
                    <a:schemeClr val="bg1"/>
                  </a:solidFill>
                </a:ln>
                <a:noFill/>
                <a:effectLst/>
                <a:latin typeface="Times New Roman" pitchFamily="18" charset="0"/>
              </a:rPr>
              <a:t>Org. - Soc</a:t>
            </a:r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Times New Roman" pitchFamily="18" charset="0"/>
              </a:rPr>
              <a:t>. Structure</a:t>
            </a:r>
            <a:endParaRPr kumimoji="0" lang="en-US" sz="2400" b="0" i="0" u="none" strike="noStrike" cap="none" normalizeH="0" baseline="0" dirty="0">
              <a:ln>
                <a:solidFill>
                  <a:schemeClr val="bg1"/>
                </a:solidFill>
              </a:ln>
              <a:noFill/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03848" y="3284984"/>
            <a:ext cx="1152128" cy="792088"/>
          </a:xfrm>
          <a:prstGeom prst="rect">
            <a:avLst/>
          </a:prstGeom>
          <a:solidFill>
            <a:srgbClr val="CCCCCC"/>
          </a:solidFill>
          <a:ln w="76200" cap="flat" cmpd="sng" algn="ctr">
            <a:solidFill>
              <a:srgbClr val="E6E6E6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solidFill>
                    <a:schemeClr val="bg1"/>
                  </a:solidFill>
                </a:ln>
                <a:noFill/>
                <a:effectLst/>
                <a:latin typeface="Times New Roman" pitchFamily="18" charset="0"/>
              </a:rPr>
              <a:t>Social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Times New Roman" pitchFamily="18" charset="0"/>
              </a:rPr>
              <a:t>Debt</a:t>
            </a:r>
            <a:endParaRPr kumimoji="0" lang="en-US" sz="2400" b="0" i="0" u="none" strike="noStrike" cap="none" normalizeH="0" baseline="0" dirty="0">
              <a:ln>
                <a:solidFill>
                  <a:schemeClr val="bg1"/>
                </a:solidFill>
              </a:ln>
              <a:noFill/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9552" y="3284984"/>
            <a:ext cx="1800200" cy="792088"/>
          </a:xfrm>
          <a:prstGeom prst="rect">
            <a:avLst/>
          </a:prstGeom>
          <a:solidFill>
            <a:srgbClr val="CCCCCC"/>
          </a:solidFill>
          <a:ln w="76200" cap="flat" cmpd="sng" algn="ctr">
            <a:solidFill>
              <a:srgbClr val="E6E6E6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n>
                  <a:solidFill>
                    <a:schemeClr val="bg1"/>
                  </a:solidFill>
                </a:ln>
                <a:noFill/>
                <a:latin typeface="Times New Roman" pitchFamily="18" charset="0"/>
              </a:rPr>
              <a:t>Debt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solidFill>
                    <a:schemeClr val="bg1"/>
                  </a:solidFill>
                </a:ln>
                <a:noFill/>
                <a:effectLst/>
                <a:latin typeface="Times New Roman" pitchFamily="18" charset="0"/>
              </a:rPr>
              <a:t>Effects</a:t>
            </a:r>
          </a:p>
        </p:txBody>
      </p:sp>
      <p:cxnSp>
        <p:nvCxnSpPr>
          <p:cNvPr id="5" name="Straight Connector 4"/>
          <p:cNvCxnSpPr>
            <a:stCxn id="2" idx="3"/>
            <a:endCxn id="7" idx="0"/>
          </p:cNvCxnSpPr>
          <p:nvPr/>
        </p:nvCxnSpPr>
        <p:spPr bwMode="auto">
          <a:xfrm>
            <a:off x="6444208" y="2564904"/>
            <a:ext cx="1692188" cy="64807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Straight Connector 11"/>
          <p:cNvCxnSpPr>
            <a:stCxn id="7" idx="1"/>
            <a:endCxn id="8" idx="3"/>
          </p:cNvCxnSpPr>
          <p:nvPr/>
        </p:nvCxnSpPr>
        <p:spPr bwMode="auto">
          <a:xfrm flipH="1">
            <a:off x="6660232" y="3609020"/>
            <a:ext cx="576064" cy="720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4283968" y="3645024"/>
            <a:ext cx="576064" cy="720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E6E6E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" name="Straight Connector 16"/>
          <p:cNvCxnSpPr>
            <a:endCxn id="11" idx="3"/>
          </p:cNvCxnSpPr>
          <p:nvPr/>
        </p:nvCxnSpPr>
        <p:spPr bwMode="auto">
          <a:xfrm flipH="1" flipV="1">
            <a:off x="2339752" y="3681028"/>
            <a:ext cx="864096" cy="3600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E6E6E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68496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51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678896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Debt, Insights from Industry (2): Community Smells</a:t>
            </a:r>
          </a:p>
        </p:txBody>
      </p:sp>
      <p:pic>
        <p:nvPicPr>
          <p:cNvPr id="2" name="Picture 1" descr="blac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72816"/>
            <a:ext cx="6210300" cy="430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1268760"/>
            <a:ext cx="4090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distinct patterns, for example:</a:t>
            </a:r>
          </a:p>
          <a:p>
            <a:r>
              <a:rPr lang="en-US" dirty="0"/>
              <a:t>	- “black-cloud effect”</a:t>
            </a:r>
          </a:p>
        </p:txBody>
      </p:sp>
    </p:spTree>
    <p:extLst>
      <p:ext uri="{BB962C8B-B14F-4D97-AF65-F5344CB8AC3E}">
        <p14:creationId xmlns:p14="http://schemas.microsoft.com/office/powerpoint/2010/main" val="4278488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43704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 SNA to measure “boundary spanning” across development sub-communities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52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ocial-code graph_animation-4 (dragged)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427984" y="4293096"/>
            <a:ext cx="309634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98559" y="4509120"/>
            <a:ext cx="9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Org. 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148064" y="1556792"/>
            <a:ext cx="309634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18639" y="1772816"/>
            <a:ext cx="9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Org. 3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5508104" y="3429000"/>
            <a:ext cx="266328" cy="288032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488324" y="3284984"/>
            <a:ext cx="266328" cy="288032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300192" y="3501008"/>
            <a:ext cx="266328" cy="288032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Connector 7"/>
          <p:cNvCxnSpPr>
            <a:stCxn id="12" idx="0"/>
            <a:endCxn id="3" idx="4"/>
          </p:cNvCxnSpPr>
          <p:nvPr/>
        </p:nvCxnSpPr>
        <p:spPr bwMode="auto">
          <a:xfrm flipH="1" flipV="1">
            <a:off x="5641268" y="3717032"/>
            <a:ext cx="334888" cy="57606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12" idx="0"/>
            <a:endCxn id="14" idx="4"/>
          </p:cNvCxnSpPr>
          <p:nvPr/>
        </p:nvCxnSpPr>
        <p:spPr bwMode="auto">
          <a:xfrm flipV="1">
            <a:off x="5976156" y="3789040"/>
            <a:ext cx="457200" cy="5040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12" idx="0"/>
            <a:endCxn id="11" idx="3"/>
          </p:cNvCxnSpPr>
          <p:nvPr/>
        </p:nvCxnSpPr>
        <p:spPr bwMode="auto">
          <a:xfrm flipV="1">
            <a:off x="5976156" y="3530835"/>
            <a:ext cx="1551171" cy="76226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7668344" y="2780928"/>
            <a:ext cx="457200" cy="5040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6516216" y="2780928"/>
            <a:ext cx="72008" cy="72008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5652120" y="2780928"/>
            <a:ext cx="0" cy="64807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32565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53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80" y="116632"/>
            <a:ext cx="7581056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Debt, Insights from Industry: Explorative Empirical Research in a Large GSD Project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1988840"/>
            <a:ext cx="697822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1" dirty="0"/>
              <a:t>Socio-Technical decisions cause social debt</a:t>
            </a:r>
          </a:p>
          <a:p>
            <a:pPr marL="457200" indent="-457200">
              <a:buAutoNum type="arabicPeriod"/>
            </a:pPr>
            <a:endParaRPr lang="en-US" sz="1800" b="1" dirty="0"/>
          </a:p>
          <a:p>
            <a:pPr marL="457200" indent="-457200">
              <a:buAutoNum type="arabicPeriod"/>
            </a:pPr>
            <a:r>
              <a:rPr lang="en-US" sz="1800" b="1" dirty="0"/>
              <a:t>Community Smells cause social debt</a:t>
            </a:r>
          </a:p>
          <a:p>
            <a:pPr marL="457200" indent="-457200">
              <a:buAutoNum type="arabicPeriod"/>
            </a:pPr>
            <a:endParaRPr lang="en-US" sz="1800" b="1" dirty="0"/>
          </a:p>
          <a:p>
            <a:pPr marL="457200" indent="-457200">
              <a:buAutoNum type="arabicPeriod"/>
            </a:pPr>
            <a:r>
              <a:rPr lang="en-US" sz="1800" b="1" dirty="0"/>
              <a:t>Some smells can be somehow mitigated</a:t>
            </a:r>
          </a:p>
          <a:p>
            <a:pPr marL="457200" indent="-457200">
              <a:buAutoNum type="arabicPeriod"/>
            </a:pPr>
            <a:endParaRPr lang="en-US" sz="1800" b="1" dirty="0"/>
          </a:p>
          <a:p>
            <a:pPr marL="457200" indent="-457200">
              <a:buAutoNum type="arabicPeriod"/>
            </a:pPr>
            <a:r>
              <a:rPr lang="en-US" sz="1800" b="1" dirty="0"/>
              <a:t>Smells can be predicted through data-mining and SNA</a:t>
            </a:r>
          </a:p>
          <a:p>
            <a:pPr marL="457200" indent="-457200">
              <a:buAutoNum type="arabicPeriod"/>
            </a:pPr>
            <a:endParaRPr lang="en-US" sz="1800" b="1" dirty="0"/>
          </a:p>
          <a:p>
            <a:pPr marL="457200" indent="-457200">
              <a:buAutoNum type="arabicPeriod"/>
            </a:pPr>
            <a:r>
              <a:rPr lang="en-US" sz="1800" b="1" dirty="0"/>
              <a:t>Social Debt Costs amounted to 23% overhead </a:t>
            </a:r>
            <a:r>
              <a:rPr lang="en-US" sz="1800" b="1" dirty="0">
                <a:solidFill>
                  <a:srgbClr val="FF0000"/>
                </a:solidFill>
              </a:rPr>
              <a:t>(i.e. 3 </a:t>
            </a:r>
            <a:r>
              <a:rPr lang="en-US" sz="1800" b="1" dirty="0" err="1">
                <a:solidFill>
                  <a:srgbClr val="FF0000"/>
                </a:solidFill>
              </a:rPr>
              <a:t>ManMonths</a:t>
            </a:r>
            <a:r>
              <a:rPr lang="en-US" sz="1800" b="1" dirty="0">
                <a:solidFill>
                  <a:srgbClr val="FF0000"/>
                </a:solidFill>
              </a:rPr>
              <a:t> for 100K € per MM)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196752"/>
            <a:ext cx="7834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RQ: What are the causes and effects of social debt in industry?</a:t>
            </a:r>
          </a:p>
        </p:txBody>
      </p:sp>
    </p:spTree>
    <p:extLst>
      <p:ext uri="{BB962C8B-B14F-4D97-AF65-F5344CB8AC3E}">
        <p14:creationId xmlns:p14="http://schemas.microsoft.com/office/powerpoint/2010/main" val="2721452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Debt, Code Smells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Data-mining of software code</a:t>
            </a:r>
          </a:p>
          <a:p>
            <a:endParaRPr lang="en-US" sz="2000" dirty="0"/>
          </a:p>
          <a:p>
            <a:r>
              <a:rPr lang="en-US" sz="2000" dirty="0"/>
              <a:t>Look for recurrent patterns bearing negative and invisible value in the long run</a:t>
            </a:r>
          </a:p>
          <a:p>
            <a:endParaRPr lang="en-US" sz="2000" dirty="0"/>
          </a:p>
          <a:p>
            <a:r>
              <a:rPr lang="en-US" sz="2000" dirty="0"/>
              <a:t>Evaluate resulting cost</a:t>
            </a:r>
          </a:p>
          <a:p>
            <a:endParaRPr lang="en-US" sz="2000" dirty="0"/>
          </a:p>
          <a:p>
            <a:r>
              <a:rPr lang="en-US" sz="2000" dirty="0"/>
              <a:t>Devise coding or architecture decision practices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Social Debt, Community Smells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Data-mining of software code and people matching it</a:t>
            </a:r>
          </a:p>
          <a:p>
            <a:endParaRPr lang="en-US" sz="2000" dirty="0"/>
          </a:p>
          <a:p>
            <a:r>
              <a:rPr lang="en-US" sz="2000" dirty="0"/>
              <a:t>Use SNA to evaluate social and organizational structure</a:t>
            </a:r>
          </a:p>
          <a:p>
            <a:endParaRPr lang="en-US" sz="2000" dirty="0"/>
          </a:p>
          <a:p>
            <a:r>
              <a:rPr lang="en-US" sz="2000" dirty="0"/>
              <a:t>Use community smells looking for debt</a:t>
            </a:r>
          </a:p>
          <a:p>
            <a:endParaRPr lang="en-US" sz="2000" dirty="0"/>
          </a:p>
          <a:p>
            <a:r>
              <a:rPr lang="en-US" sz="2000" dirty="0"/>
              <a:t>Devise organizational or social adaptation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54</a:t>
            </a:fld>
            <a:r>
              <a:rPr lang="it-IT"/>
              <a:t> -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Technical to Social debt: code Vs. community smells</a:t>
            </a:r>
          </a:p>
        </p:txBody>
      </p:sp>
    </p:spTree>
    <p:extLst>
      <p:ext uri="{BB962C8B-B14F-4D97-AF65-F5344CB8AC3E}">
        <p14:creationId xmlns:p14="http://schemas.microsoft.com/office/powerpoint/2010/main" val="208599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Technical Debt, Code Smells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Data-mining of software code</a:t>
            </a:r>
          </a:p>
          <a:p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Look for recurrent patterns bearing negative and invisible value in the long run</a:t>
            </a:r>
          </a:p>
          <a:p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Evaluate resulting cost</a:t>
            </a:r>
          </a:p>
          <a:p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Devise coding or architecture decision practices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CCCCCC"/>
                </a:solidFill>
              </a:rPr>
              <a:t>Social Debt, Community Smells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Data-mining of software code and people matching it</a:t>
            </a:r>
          </a:p>
          <a:p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Use SNA to evaluate social and organizational structure</a:t>
            </a:r>
          </a:p>
          <a:p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Use community smells looking for debt</a:t>
            </a:r>
          </a:p>
          <a:p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Devise organizational or social adaptation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55</a:t>
            </a:fld>
            <a:r>
              <a:rPr lang="it-IT"/>
              <a:t> -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Technical to Social debt: code Vs. community smells</a:t>
            </a:r>
          </a:p>
        </p:txBody>
      </p:sp>
      <p:sp>
        <p:nvSpPr>
          <p:cNvPr id="11" name="Rectangle 10"/>
          <p:cNvSpPr/>
          <p:nvPr/>
        </p:nvSpPr>
        <p:spPr>
          <a:xfrm rot="19259351">
            <a:off x="1115949" y="3215735"/>
            <a:ext cx="6611631" cy="7694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Both</a:t>
            </a:r>
            <a:r>
              <a:rPr lang="it-IT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it-IT" sz="4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at</a:t>
            </a:r>
            <a:r>
              <a:rPr lang="it-IT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the </a:t>
            </a:r>
            <a:r>
              <a:rPr lang="it-IT" sz="4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same</a:t>
            </a:r>
            <a:r>
              <a:rPr lang="it-IT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time!!!</a:t>
            </a:r>
          </a:p>
        </p:txBody>
      </p:sp>
    </p:spTree>
    <p:extLst>
      <p:ext uri="{BB962C8B-B14F-4D97-AF65-F5344CB8AC3E}">
        <p14:creationId xmlns:p14="http://schemas.microsoft.com/office/powerpoint/2010/main" val="1103703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56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ocial-code graph_animation-4 (dragged)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427984" y="4293096"/>
            <a:ext cx="309634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98559" y="4509120"/>
            <a:ext cx="9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Org. 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148064" y="1556792"/>
            <a:ext cx="3096344" cy="122413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18639" y="1772816"/>
            <a:ext cx="9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Org. 3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5508104" y="3429000"/>
            <a:ext cx="266328" cy="288032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488324" y="3284984"/>
            <a:ext cx="266328" cy="288032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300192" y="3501008"/>
            <a:ext cx="266328" cy="288032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Connector 7"/>
          <p:cNvCxnSpPr>
            <a:stCxn id="12" idx="0"/>
            <a:endCxn id="3" idx="4"/>
          </p:cNvCxnSpPr>
          <p:nvPr/>
        </p:nvCxnSpPr>
        <p:spPr bwMode="auto">
          <a:xfrm flipH="1" flipV="1">
            <a:off x="5641268" y="3717032"/>
            <a:ext cx="334888" cy="57606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12" idx="0"/>
            <a:endCxn id="14" idx="4"/>
          </p:cNvCxnSpPr>
          <p:nvPr/>
        </p:nvCxnSpPr>
        <p:spPr bwMode="auto">
          <a:xfrm flipV="1">
            <a:off x="5976156" y="3789040"/>
            <a:ext cx="457200" cy="5040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12" idx="0"/>
            <a:endCxn id="11" idx="3"/>
          </p:cNvCxnSpPr>
          <p:nvPr/>
        </p:nvCxnSpPr>
        <p:spPr bwMode="auto">
          <a:xfrm flipV="1">
            <a:off x="5976156" y="3530835"/>
            <a:ext cx="1551171" cy="76226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7668344" y="2780928"/>
            <a:ext cx="457200" cy="5040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6516216" y="2780928"/>
            <a:ext cx="72008" cy="72008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5652120" y="2780928"/>
            <a:ext cx="0" cy="64807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Technical to Social debt: socio-technical code analysis</a:t>
            </a:r>
          </a:p>
        </p:txBody>
      </p:sp>
      <p:sp>
        <p:nvSpPr>
          <p:cNvPr id="7" name="Diamond 6"/>
          <p:cNvSpPr/>
          <p:nvPr/>
        </p:nvSpPr>
        <p:spPr bwMode="auto">
          <a:xfrm>
            <a:off x="1547664" y="3284984"/>
            <a:ext cx="288032" cy="288032"/>
          </a:xfrm>
          <a:prstGeom prst="diamond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Diamond 21"/>
          <p:cNvSpPr/>
          <p:nvPr/>
        </p:nvSpPr>
        <p:spPr bwMode="auto">
          <a:xfrm>
            <a:off x="3059832" y="2564904"/>
            <a:ext cx="288032" cy="288032"/>
          </a:xfrm>
          <a:prstGeom prst="diamond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Diamond 22"/>
          <p:cNvSpPr/>
          <p:nvPr/>
        </p:nvSpPr>
        <p:spPr bwMode="auto">
          <a:xfrm>
            <a:off x="3131840" y="4509120"/>
            <a:ext cx="288032" cy="288032"/>
          </a:xfrm>
          <a:prstGeom prst="diamond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Diamond 25"/>
          <p:cNvSpPr/>
          <p:nvPr/>
        </p:nvSpPr>
        <p:spPr bwMode="auto">
          <a:xfrm>
            <a:off x="3923928" y="3212976"/>
            <a:ext cx="288032" cy="288032"/>
          </a:xfrm>
          <a:prstGeom prst="diamond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Diamond 27"/>
          <p:cNvSpPr/>
          <p:nvPr/>
        </p:nvSpPr>
        <p:spPr bwMode="auto">
          <a:xfrm>
            <a:off x="3563888" y="1916832"/>
            <a:ext cx="288032" cy="288032"/>
          </a:xfrm>
          <a:prstGeom prst="diamond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5776" y="1052736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Repo. 1 (Comp. 1,2,3)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576" y="2420888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Repo. 2 (Comp. 5,7)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3645024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Repo. 3 (Comp. 9-11)</a:t>
            </a:r>
          </a:p>
        </p:txBody>
      </p:sp>
      <p:cxnSp>
        <p:nvCxnSpPr>
          <p:cNvPr id="15" name="Straight Connector 14"/>
          <p:cNvCxnSpPr>
            <a:stCxn id="23" idx="0"/>
            <a:endCxn id="26" idx="2"/>
          </p:cNvCxnSpPr>
          <p:nvPr/>
        </p:nvCxnSpPr>
        <p:spPr bwMode="auto">
          <a:xfrm flipV="1">
            <a:off x="3275856" y="3501008"/>
            <a:ext cx="792088" cy="100811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26" idx="0"/>
            <a:endCxn id="22" idx="3"/>
          </p:cNvCxnSpPr>
          <p:nvPr/>
        </p:nvCxnSpPr>
        <p:spPr bwMode="auto">
          <a:xfrm flipH="1" flipV="1">
            <a:off x="3347864" y="2708920"/>
            <a:ext cx="720080" cy="50405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22" idx="0"/>
            <a:endCxn id="28" idx="2"/>
          </p:cNvCxnSpPr>
          <p:nvPr/>
        </p:nvCxnSpPr>
        <p:spPr bwMode="auto">
          <a:xfrm flipV="1">
            <a:off x="3203848" y="2204864"/>
            <a:ext cx="504056" cy="36004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7" idx="3"/>
            <a:endCxn id="22" idx="1"/>
          </p:cNvCxnSpPr>
          <p:nvPr/>
        </p:nvCxnSpPr>
        <p:spPr bwMode="auto">
          <a:xfrm flipV="1">
            <a:off x="1835696" y="2708920"/>
            <a:ext cx="1224136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34885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57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15888"/>
            <a:ext cx="7377113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Technical to Social debt: social-code graphs (SCGs)</a:t>
            </a:r>
          </a:p>
        </p:txBody>
      </p:sp>
      <p:pic>
        <p:nvPicPr>
          <p:cNvPr id="6" name="Picture 5" descr="code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32" y="1628800"/>
            <a:ext cx="5957984" cy="26118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6" y="1628800"/>
            <a:ext cx="308548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SCGs </a:t>
            </a:r>
            <a:r>
              <a:rPr lang="en-US" i="1" dirty="0"/>
              <a:t>“A formalism to support socio-technical code analysis”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sz="2000" dirty="0"/>
              <a:t>Developers get bigger as they contribute;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Artifacts get bigger as they are contributed to;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Interactions change shape as interactions define;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30326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750B-50A5-E6EE-42F0-936F4723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Next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B787-73E0-EA8A-21E7-EC095032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Software Community Structures, types and inefficiencies</a:t>
            </a:r>
          </a:p>
          <a:p>
            <a:endParaRPr lang="en-IT" dirty="0"/>
          </a:p>
          <a:p>
            <a:r>
              <a:rPr lang="en-IT" dirty="0"/>
              <a:t>Software Community Smells!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719A-E77C-68A7-BFA8-75CDFA98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52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>
            <a:extLst>
              <a:ext uri="{FF2B5EF4-FFF2-40B4-BE49-F238E27FC236}">
                <a16:creationId xmlns:a16="http://schemas.microsoft.com/office/drawing/2014/main" id="{63E7EFEC-3BA5-890D-A42F-DE8DB327C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1472D5F-2DFF-EC4C-878A-F0AE02C919E8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BDEC03BD-9232-A16A-A1BB-4B764D505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Summary 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CD55582E-D808-71E2-E3AB-E6E05A408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IT" dirty="0"/>
              <a:t>Software is written by humans</a:t>
            </a:r>
          </a:p>
          <a:p>
            <a:pPr eaLnBrk="1" hangingPunct="1"/>
            <a:endParaRPr lang="en-US" altLang="en-IT" dirty="0"/>
          </a:p>
          <a:p>
            <a:pPr eaLnBrk="1" hangingPunct="1"/>
            <a:r>
              <a:rPr lang="en-US" altLang="en-IT" dirty="0"/>
              <a:t>Coordination issues/management styles</a:t>
            </a:r>
          </a:p>
          <a:p>
            <a:pPr eaLnBrk="1" hangingPunct="1"/>
            <a:endParaRPr lang="en-US" altLang="en-IT" dirty="0"/>
          </a:p>
          <a:p>
            <a:pPr eaLnBrk="1" hangingPunct="1"/>
            <a:r>
              <a:rPr lang="en-US" altLang="en-IT" dirty="0"/>
              <a:t>Common team organizations in software development:</a:t>
            </a:r>
          </a:p>
          <a:p>
            <a:pPr lvl="1" eaLnBrk="1" hangingPunct="1"/>
            <a:r>
              <a:rPr lang="en-US" altLang="en-IT" dirty="0"/>
              <a:t>Hierarchical team</a:t>
            </a:r>
          </a:p>
          <a:p>
            <a:pPr lvl="1" eaLnBrk="1" hangingPunct="1"/>
            <a:r>
              <a:rPr lang="en-US" altLang="en-IT" dirty="0"/>
              <a:t>Matrix organization</a:t>
            </a:r>
          </a:p>
          <a:p>
            <a:pPr lvl="1" eaLnBrk="1" hangingPunct="1"/>
            <a:r>
              <a:rPr lang="en-US" altLang="en-IT" dirty="0"/>
              <a:t>Agile team</a:t>
            </a:r>
          </a:p>
          <a:p>
            <a:pPr lvl="1" eaLnBrk="1" hangingPunct="1"/>
            <a:r>
              <a:rPr lang="en-US" altLang="en-IT" dirty="0"/>
              <a:t>Open-source development</a:t>
            </a:r>
          </a:p>
          <a:p>
            <a:pPr eaLnBrk="1" hangingPunct="1"/>
            <a:endParaRPr lang="en-US" altLang="en-IT" dirty="0"/>
          </a:p>
          <a:p>
            <a:pPr eaLnBrk="1" hangingPunct="1"/>
            <a:endParaRPr lang="en-US" altLang="en-I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80ED4C3D-F34C-E4D4-118E-664DD209D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2EB578-48D7-B940-B812-16809645B1F2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1479725-3B58-F524-997D-69BE45901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Reddin’s management styles</a:t>
            </a: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A7B71361-B575-64A0-DF4B-D157F0845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425" y="1981200"/>
            <a:ext cx="180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IT" sz="1800"/>
              <a:t>task directedness</a:t>
            </a:r>
          </a:p>
        </p:txBody>
      </p:sp>
      <p:sp>
        <p:nvSpPr>
          <p:cNvPr id="13317" name="Text Box 7">
            <a:extLst>
              <a:ext uri="{FF2B5EF4-FFF2-40B4-BE49-F238E27FC236}">
                <a16:creationId xmlns:a16="http://schemas.microsoft.com/office/drawing/2014/main" id="{96610A12-06F6-B10D-5C16-8670FA803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3810000"/>
            <a:ext cx="1365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IT" sz="1800"/>
              <a:t>relation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IT" sz="1800"/>
              <a:t>directedness</a:t>
            </a:r>
          </a:p>
        </p:txBody>
      </p:sp>
      <p:sp>
        <p:nvSpPr>
          <p:cNvPr id="13318" name="Text Box 8">
            <a:extLst>
              <a:ext uri="{FF2B5EF4-FFF2-40B4-BE49-F238E27FC236}">
                <a16:creationId xmlns:a16="http://schemas.microsoft.com/office/drawing/2014/main" id="{1F0A7377-F272-F726-554D-04D310291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2362200"/>
            <a:ext cx="485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IT" sz="1800"/>
              <a:t>low</a:t>
            </a:r>
          </a:p>
        </p:txBody>
      </p:sp>
      <p:sp>
        <p:nvSpPr>
          <p:cNvPr id="13319" name="Text Box 9">
            <a:extLst>
              <a:ext uri="{FF2B5EF4-FFF2-40B4-BE49-F238E27FC236}">
                <a16:creationId xmlns:a16="http://schemas.microsoft.com/office/drawing/2014/main" id="{CF20E4F0-F543-A9EE-DDE2-7CDD2F6C8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346551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IT" sz="1800"/>
              <a:t>low</a:t>
            </a:r>
          </a:p>
        </p:txBody>
      </p:sp>
      <p:sp>
        <p:nvSpPr>
          <p:cNvPr id="13320" name="Text Box 10">
            <a:extLst>
              <a:ext uri="{FF2B5EF4-FFF2-40B4-BE49-F238E27FC236}">
                <a16:creationId xmlns:a16="http://schemas.microsoft.com/office/drawing/2014/main" id="{4982DDCC-9141-FB4C-E14F-BE35492F4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450" y="2362200"/>
            <a:ext cx="568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IT" sz="1800"/>
              <a:t>high</a:t>
            </a:r>
          </a:p>
        </p:txBody>
      </p:sp>
      <p:sp>
        <p:nvSpPr>
          <p:cNvPr id="13321" name="Text Box 11">
            <a:extLst>
              <a:ext uri="{FF2B5EF4-FFF2-40B4-BE49-F238E27FC236}">
                <a16:creationId xmlns:a16="http://schemas.microsoft.com/office/drawing/2014/main" id="{82306717-3116-4F07-C059-046F57EC7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1913" y="4633913"/>
            <a:ext cx="5699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IT" sz="1800"/>
              <a:t>high</a:t>
            </a:r>
          </a:p>
        </p:txBody>
      </p:sp>
      <p:sp>
        <p:nvSpPr>
          <p:cNvPr id="13322" name="Rectangle 18">
            <a:extLst>
              <a:ext uri="{FF2B5EF4-FFF2-40B4-BE49-F238E27FC236}">
                <a16:creationId xmlns:a16="http://schemas.microsoft.com/office/drawing/2014/main" id="{54CAE8B3-FAEC-AED4-AEF0-660B8E78B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3033713"/>
            <a:ext cx="4176713" cy="22320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T" altLang="en-IT">
              <a:solidFill>
                <a:schemeClr val="bg1"/>
              </a:solidFill>
            </a:endParaRPr>
          </a:p>
        </p:txBody>
      </p:sp>
      <p:cxnSp>
        <p:nvCxnSpPr>
          <p:cNvPr id="13323" name="AutoShape 19">
            <a:extLst>
              <a:ext uri="{FF2B5EF4-FFF2-40B4-BE49-F238E27FC236}">
                <a16:creationId xmlns:a16="http://schemas.microsoft.com/office/drawing/2014/main" id="{C8217287-EC20-65A6-452E-2CC0210697D0}"/>
              </a:ext>
            </a:extLst>
          </p:cNvPr>
          <p:cNvCxnSpPr>
            <a:cxnSpLocks noChangeShapeType="1"/>
            <a:stCxn id="13322" idx="1"/>
            <a:endCxn id="13322" idx="3"/>
          </p:cNvCxnSpPr>
          <p:nvPr/>
        </p:nvCxnSpPr>
        <p:spPr bwMode="auto">
          <a:xfrm>
            <a:off x="3625850" y="4149725"/>
            <a:ext cx="419576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4" name="AutoShape 20">
            <a:extLst>
              <a:ext uri="{FF2B5EF4-FFF2-40B4-BE49-F238E27FC236}">
                <a16:creationId xmlns:a16="http://schemas.microsoft.com/office/drawing/2014/main" id="{40B9F34B-9B35-D9E7-8FA9-F484B59A88AD}"/>
              </a:ext>
            </a:extLst>
          </p:cNvPr>
          <p:cNvCxnSpPr>
            <a:cxnSpLocks noChangeShapeType="1"/>
            <a:stCxn id="13322" idx="0"/>
            <a:endCxn id="13322" idx="2"/>
          </p:cNvCxnSpPr>
          <p:nvPr/>
        </p:nvCxnSpPr>
        <p:spPr bwMode="auto">
          <a:xfrm>
            <a:off x="5724525" y="3024188"/>
            <a:ext cx="0" cy="22510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5" name="Text Box 21">
            <a:extLst>
              <a:ext uri="{FF2B5EF4-FFF2-40B4-BE49-F238E27FC236}">
                <a16:creationId xmlns:a16="http://schemas.microsoft.com/office/drawing/2014/main" id="{3A6E4A64-5075-009C-26E6-93956CED8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208243"/>
            <a:ext cx="1342850" cy="82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 anchor="ctr">
            <a:spAutoFit/>
          </a:bodyPr>
          <a:lstStyle>
            <a:lvl1pPr marL="185738" indent="-1857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IT">
                <a:solidFill>
                  <a:schemeClr val="bg1"/>
                </a:solidFill>
              </a:rPr>
              <a:t>separation</a:t>
            </a:r>
          </a:p>
          <a:p>
            <a:pPr eaLnBrk="1" hangingPunct="1"/>
            <a:r>
              <a:rPr lang="en-US" altLang="en-IT">
                <a:solidFill>
                  <a:schemeClr val="bg1"/>
                </a:solidFill>
              </a:rPr>
              <a:t>    style</a:t>
            </a:r>
          </a:p>
        </p:txBody>
      </p:sp>
      <p:sp>
        <p:nvSpPr>
          <p:cNvPr id="13326" name="Text Box 22">
            <a:extLst>
              <a:ext uri="{FF2B5EF4-FFF2-40B4-BE49-F238E27FC236}">
                <a16:creationId xmlns:a16="http://schemas.microsoft.com/office/drawing/2014/main" id="{FCAE06C3-D971-1745-D9AB-AE7233AF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75" y="3213100"/>
            <a:ext cx="1540019" cy="82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>
            <a:spAutoFit/>
          </a:bodyPr>
          <a:lstStyle>
            <a:lvl1pPr marL="185738" indent="-1857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IT">
                <a:solidFill>
                  <a:schemeClr val="bg1"/>
                </a:solidFill>
              </a:rPr>
              <a:t>commitment</a:t>
            </a:r>
          </a:p>
          <a:p>
            <a:pPr eaLnBrk="1" hangingPunct="1"/>
            <a:r>
              <a:rPr lang="en-US" altLang="en-IT">
                <a:solidFill>
                  <a:schemeClr val="bg1"/>
                </a:solidFill>
              </a:rPr>
              <a:t>      style</a:t>
            </a:r>
          </a:p>
        </p:txBody>
      </p:sp>
      <p:sp>
        <p:nvSpPr>
          <p:cNvPr id="13327" name="Text Box 23">
            <a:extLst>
              <a:ext uri="{FF2B5EF4-FFF2-40B4-BE49-F238E27FC236}">
                <a16:creationId xmlns:a16="http://schemas.microsoft.com/office/drawing/2014/main" id="{61AB83F1-D046-9B9C-35CD-16606B201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150" y="4329113"/>
            <a:ext cx="986983" cy="82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>
            <a:spAutoFit/>
          </a:bodyPr>
          <a:lstStyle>
            <a:lvl1pPr marL="185738" indent="-1857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IT">
                <a:solidFill>
                  <a:schemeClr val="bg1"/>
                </a:solidFill>
              </a:rPr>
              <a:t>relation</a:t>
            </a:r>
          </a:p>
          <a:p>
            <a:pPr eaLnBrk="1" hangingPunct="1"/>
            <a:r>
              <a:rPr lang="en-US" altLang="en-IT">
                <a:solidFill>
                  <a:schemeClr val="bg1"/>
                </a:solidFill>
              </a:rPr>
              <a:t>  style</a:t>
            </a:r>
          </a:p>
        </p:txBody>
      </p:sp>
      <p:sp>
        <p:nvSpPr>
          <p:cNvPr id="13328" name="Text Box 24">
            <a:extLst>
              <a:ext uri="{FF2B5EF4-FFF2-40B4-BE49-F238E27FC236}">
                <a16:creationId xmlns:a16="http://schemas.microsoft.com/office/drawing/2014/main" id="{B406EA9D-1F9C-30FB-739E-2BC0F4E4A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4292600"/>
            <a:ext cx="1342850" cy="82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>
            <a:spAutoFit/>
          </a:bodyPr>
          <a:lstStyle>
            <a:lvl1pPr marL="185738" indent="-185738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IT" dirty="0">
                <a:solidFill>
                  <a:schemeClr val="bg1"/>
                </a:solidFill>
              </a:rPr>
              <a:t>integration</a:t>
            </a:r>
          </a:p>
          <a:p>
            <a:pPr eaLnBrk="1" hangingPunct="1"/>
            <a:r>
              <a:rPr lang="en-US" altLang="en-IT" dirty="0">
                <a:solidFill>
                  <a:schemeClr val="bg1"/>
                </a:solidFill>
              </a:rPr>
              <a:t>   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251C7-63B5-7FDA-75CA-9C1FCCEE15B2}"/>
              </a:ext>
            </a:extLst>
          </p:cNvPr>
          <p:cNvSpPr txBox="1"/>
          <p:nvPr/>
        </p:nvSpPr>
        <p:spPr>
          <a:xfrm>
            <a:off x="8569569" y="2848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>
            <a:extLst>
              <a:ext uri="{FF2B5EF4-FFF2-40B4-BE49-F238E27FC236}">
                <a16:creationId xmlns:a16="http://schemas.microsoft.com/office/drawing/2014/main" id="{660F6C6E-D690-D752-EA13-4B0F616838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4516F79-F0F8-664C-A7AF-4A2BB633E50C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B8EBCE2C-FA15-025D-B97E-5B813967A7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365" y="365126"/>
            <a:ext cx="8745967" cy="1325563"/>
          </a:xfrm>
        </p:spPr>
        <p:txBody>
          <a:bodyPr/>
          <a:lstStyle/>
          <a:p>
            <a:pPr eaLnBrk="1" hangingPunct="1"/>
            <a:r>
              <a:rPr lang="en-US" altLang="en-IT" dirty="0"/>
              <a:t>Wrap-up for today: general rules for team org.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33968F3E-AEC2-1E9C-6BB9-0EB1E6921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tabLst/>
            </a:pPr>
            <a:r>
              <a:rPr lang="en-US" altLang="en-IT" dirty="0"/>
              <a:t>Use fewer, and better, people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Fit tasks to people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Help people to get the most out of themselves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Strive for a well-balanced team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If someone doesn’t fit the team: influence a change the team!</a:t>
            </a:r>
          </a:p>
          <a:p>
            <a:pPr marL="342900" indent="-342900" eaLnBrk="1" hangingPunct="1">
              <a:tabLst/>
            </a:pPr>
            <a:endParaRPr lang="en-US" altLang="en-IT" dirty="0"/>
          </a:p>
        </p:txBody>
      </p:sp>
    </p:spTree>
    <p:extLst>
      <p:ext uri="{BB962C8B-B14F-4D97-AF65-F5344CB8AC3E}">
        <p14:creationId xmlns:p14="http://schemas.microsoft.com/office/powerpoint/2010/main" val="99940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>
            <a:extLst>
              <a:ext uri="{FF2B5EF4-FFF2-40B4-BE49-F238E27FC236}">
                <a16:creationId xmlns:a16="http://schemas.microsoft.com/office/drawing/2014/main" id="{B3E4F80D-327C-3F8A-4A67-1ADD2774A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7100E25-4CA3-C740-B005-E8C60C1C5A4D}" type="slidenum">
              <a:rPr lang="nl-NL" altLang="en-IT" sz="1200">
                <a:latin typeface="Lucida Sans Unicode" panose="020B0602030504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nl-NL" altLang="en-IT" sz="1200">
              <a:latin typeface="Lucida Sans Unicode" panose="020B0602030504020204" pitchFamily="34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ED7D864-02DA-9077-BAB0-38F6B46F5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/>
              <a:t>Focus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A0443DB-13E7-960D-3083-5FB9F77E9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In both these schemes, we look from the manager to the team.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We may also take the opposite position and consider the relation and task </a:t>
            </a:r>
            <a:r>
              <a:rPr lang="en-US" altLang="en-IT" i="1" dirty="0"/>
              <a:t>maturity</a:t>
            </a:r>
            <a:r>
              <a:rPr lang="en-US" altLang="en-IT" b="0" dirty="0"/>
              <a:t> </a:t>
            </a:r>
            <a:r>
              <a:rPr lang="en-US" altLang="en-IT" dirty="0"/>
              <a:t>of individual team members.</a:t>
            </a:r>
          </a:p>
          <a:p>
            <a:pPr marL="342900" indent="-342900" eaLnBrk="1" hangingPunct="1">
              <a:tabLst/>
            </a:pPr>
            <a:endParaRPr lang="en-US" altLang="en-IT" dirty="0"/>
          </a:p>
          <a:p>
            <a:pPr marL="342900" indent="-342900" eaLnBrk="1" hangingPunct="1">
              <a:tabLst/>
            </a:pPr>
            <a:r>
              <a:rPr lang="en-US" altLang="en-IT" dirty="0"/>
              <a:t>The manager should align his dealings with team members with their maturity.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5910-C643-66A9-6427-C3C81344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sz="4000" dirty="0"/>
              <a:t>A basic principle… Conway’s law!</a:t>
            </a:r>
          </a:p>
        </p:txBody>
      </p:sp>
      <p:pic>
        <p:nvPicPr>
          <p:cNvPr id="6" name="Content Placeholder 5" descr="A screenshot of a web page&#10;&#10;Description automatically generated">
            <a:extLst>
              <a:ext uri="{FF2B5EF4-FFF2-40B4-BE49-F238E27FC236}">
                <a16:creationId xmlns:a16="http://schemas.microsoft.com/office/drawing/2014/main" id="{02C853CD-1C1F-5E84-4B19-8BFCAC184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205" y="1925619"/>
            <a:ext cx="9149205" cy="37496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FA52A-8927-9834-627F-33D67FB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5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5910-C643-66A9-6427-C3C81344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But first… Conway’s law!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DCE9C-C1CE-D4B8-2EA6-EECB4F6BB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FA52A-8927-9834-627F-33D67FB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</a:t>
            </a:fld>
            <a:r>
              <a:rPr lang="it-IT"/>
              <a:t> -</a:t>
            </a:r>
            <a:endParaRPr lang="en-US"/>
          </a:p>
        </p:txBody>
      </p:sp>
      <p:pic>
        <p:nvPicPr>
          <p:cNvPr id="26626" name="Picture 2" descr="What is Conway's Law?">
            <a:extLst>
              <a:ext uri="{FF2B5EF4-FFF2-40B4-BE49-F238E27FC236}">
                <a16:creationId xmlns:a16="http://schemas.microsoft.com/office/drawing/2014/main" id="{792AB4BE-37AD-7E4C-A833-A1BF77DE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5" y="-29401"/>
            <a:ext cx="9488245" cy="743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479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LJDTdCySrUB2DNXQJ7P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2546</TotalTime>
  <Words>2736</Words>
  <Application>Microsoft Macintosh PowerPoint</Application>
  <PresentationFormat>On-screen Show (4:3)</PresentationFormat>
  <Paragraphs>537</Paragraphs>
  <Slides>60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Aptos</vt:lpstr>
      <vt:lpstr>Aptos Display</vt:lpstr>
      <vt:lpstr>Arial</vt:lpstr>
      <vt:lpstr>Cambria Math</vt:lpstr>
      <vt:lpstr>Helvetica Neue Light</vt:lpstr>
      <vt:lpstr>Lucida Sans Unicode</vt:lpstr>
      <vt:lpstr>Symbol</vt:lpstr>
      <vt:lpstr>Times New Roman</vt:lpstr>
      <vt:lpstr>Wingdings</vt:lpstr>
      <vt:lpstr>Office Theme</vt:lpstr>
      <vt:lpstr>Evolving Software Teams: Organizational &amp; Managerial Issues</vt:lpstr>
      <vt:lpstr>                 Different ways to organize people</vt:lpstr>
      <vt:lpstr>People management</vt:lpstr>
      <vt:lpstr>Mintzberg’s coordination mechanisms</vt:lpstr>
      <vt:lpstr>External and Internal forces</vt:lpstr>
      <vt:lpstr>Reddin’s management styles</vt:lpstr>
      <vt:lpstr>Focus</vt:lpstr>
      <vt:lpstr>A basic principle… Conway’s law!</vt:lpstr>
      <vt:lpstr>But first… Conway’s law!</vt:lpstr>
      <vt:lpstr>Another basic principle… organizational evolution</vt:lpstr>
      <vt:lpstr>Team Organization vs. Community Structure</vt:lpstr>
      <vt:lpstr>Hierarchical team</vt:lpstr>
      <vt:lpstr>For example…</vt:lpstr>
      <vt:lpstr>PowerPoint Presentation</vt:lpstr>
      <vt:lpstr>Matrix organization</vt:lpstr>
      <vt:lpstr>For example… All EU project-oriented org’s and ISVs</vt:lpstr>
      <vt:lpstr>Chief programmer team</vt:lpstr>
      <vt:lpstr>For example… military-grade software organizations</vt:lpstr>
      <vt:lpstr>For example… military-grade software organizations</vt:lpstr>
      <vt:lpstr>Skilled worker with advanced tools (SWAT)</vt:lpstr>
      <vt:lpstr>PowerPoint Presentation</vt:lpstr>
      <vt:lpstr>PowerPoint Presentation</vt:lpstr>
      <vt:lpstr>Agile team</vt:lpstr>
      <vt:lpstr>PowerPoint Presentation</vt:lpstr>
      <vt:lpstr>Open-Source Software Development</vt:lpstr>
      <vt:lpstr>Technical debt may not be all of it...</vt:lpstr>
      <vt:lpstr>What is social debt? </vt:lpstr>
      <vt:lpstr>What is social debt? </vt:lpstr>
      <vt:lpstr>Playground for Social Debt: social and organizational structures for Sw. Eng.</vt:lpstr>
      <vt:lpstr>Playground for Social Debt: social and organizational structures for Sw. Eng.</vt:lpstr>
      <vt:lpstr>Playground for Social Debt: social and organizational structures for Sw. Eng.</vt:lpstr>
      <vt:lpstr>Playground for Social Debt: social and organizational structures, 13 types</vt:lpstr>
      <vt:lpstr>Playground for Social Debt: social networks and their analysis, i.e., SNA!</vt:lpstr>
      <vt:lpstr>Playground for Social Debt: social and organizational structures?? Where are they??</vt:lpstr>
      <vt:lpstr>Playground for Social Debt: social and organizational structures?? Where are they??</vt:lpstr>
      <vt:lpstr>Playground for Social Debt: social and organizational structures?? Where are they??</vt:lpstr>
      <vt:lpstr>Playground for Social Debt: social and organizational structures?? Where are they??</vt:lpstr>
      <vt:lpstr>Playground for Social Debt: social and organizational structures?? Where are they??</vt:lpstr>
      <vt:lpstr>You add some SNA and you get something like this...</vt:lpstr>
      <vt:lpstr>You add some SNA and you get something and this...</vt:lpstr>
      <vt:lpstr>You add some SNA and you get something and this...</vt:lpstr>
      <vt:lpstr>You add some SNA and you get something and this...</vt:lpstr>
      <vt:lpstr>You add some SNA and you get something and this!!!</vt:lpstr>
      <vt:lpstr>For Example…</vt:lpstr>
      <vt:lpstr>Use SNA to evaluate interaction patterns between sub-organizations</vt:lpstr>
      <vt:lpstr>For Example… cont’d</vt:lpstr>
      <vt:lpstr>Social Debt, Insights from Industry: Explorative Empirical Research in a Large GSD Project</vt:lpstr>
      <vt:lpstr>Social Debt, Insights from Industry (1): Social Debt Interpretative Framework</vt:lpstr>
      <vt:lpstr>Social Debt, Insights from Industry (1): Social Debt Interpretative Framework</vt:lpstr>
      <vt:lpstr>Social Debt, Insights from Industry (1): Social Debt Interpretative Framework</vt:lpstr>
      <vt:lpstr>Social Debt, Insights from Industry (2): Community Smells</vt:lpstr>
      <vt:lpstr>Use SNA to measure “boundary spanning” across development sub-communities</vt:lpstr>
      <vt:lpstr>Social Debt, Insights from Industry: Explorative Empirical Research in a Large GSD Project</vt:lpstr>
      <vt:lpstr>From Technical to Social debt: code Vs. community smells</vt:lpstr>
      <vt:lpstr>From Technical to Social debt: code Vs. community smells</vt:lpstr>
      <vt:lpstr>From Technical to Social debt: socio-technical code analysis</vt:lpstr>
      <vt:lpstr>From Technical to Social debt: social-code graphs (SCGs)</vt:lpstr>
      <vt:lpstr>Next up…</vt:lpstr>
      <vt:lpstr>Summary </vt:lpstr>
      <vt:lpstr>Wrap-up for today: general rules for team org.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Andrew Tamburri</dc:creator>
  <cp:lastModifiedBy>Damian Andrew Tamburri</cp:lastModifiedBy>
  <cp:revision>43</cp:revision>
  <dcterms:created xsi:type="dcterms:W3CDTF">2024-07-10T07:26:22Z</dcterms:created>
  <dcterms:modified xsi:type="dcterms:W3CDTF">2024-12-13T09:16:56Z</dcterms:modified>
</cp:coreProperties>
</file>